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handoutMasterIdLst>
    <p:handoutMasterId r:id="rId30"/>
  </p:handoutMasterIdLst>
  <p:sldIdLst>
    <p:sldId id="258" r:id="rId2"/>
    <p:sldId id="263" r:id="rId3"/>
    <p:sldId id="2050" r:id="rId4"/>
    <p:sldId id="2051" r:id="rId5"/>
    <p:sldId id="2052" r:id="rId6"/>
    <p:sldId id="2053" r:id="rId7"/>
    <p:sldId id="2054" r:id="rId8"/>
    <p:sldId id="2055" r:id="rId9"/>
    <p:sldId id="2056" r:id="rId10"/>
    <p:sldId id="2057" r:id="rId11"/>
    <p:sldId id="2042" r:id="rId12"/>
    <p:sldId id="2048" r:id="rId13"/>
    <p:sldId id="2037" r:id="rId14"/>
    <p:sldId id="2060" r:id="rId15"/>
    <p:sldId id="2038" r:id="rId16"/>
    <p:sldId id="2043" r:id="rId17"/>
    <p:sldId id="2039" r:id="rId18"/>
    <p:sldId id="2041" r:id="rId19"/>
    <p:sldId id="2045" r:id="rId20"/>
    <p:sldId id="262" r:id="rId21"/>
    <p:sldId id="2011" r:id="rId22"/>
    <p:sldId id="2046" r:id="rId23"/>
    <p:sldId id="2047" r:id="rId24"/>
    <p:sldId id="2049" r:id="rId25"/>
    <p:sldId id="2059" r:id="rId26"/>
    <p:sldId id="2058" r:id="rId27"/>
    <p:sldId id="202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7333" userDrawn="1">
          <p15:clr>
            <a:srgbClr val="A4A3A4"/>
          </p15:clr>
        </p15:guide>
        <p15:guide id="3" pos="1980" userDrawn="1">
          <p15:clr>
            <a:srgbClr val="A4A3A4"/>
          </p15:clr>
        </p15:guide>
        <p15:guide id="4" pos="3840" userDrawn="1">
          <p15:clr>
            <a:srgbClr val="A4A3A4"/>
          </p15:clr>
        </p15:guide>
        <p15:guide id="5" orient="horz" pos="346" userDrawn="1">
          <p15:clr>
            <a:srgbClr val="A4A3A4"/>
          </p15:clr>
        </p15:guide>
        <p15:guide id="6" orient="horz" pos="3974" userDrawn="1">
          <p15:clr>
            <a:srgbClr val="A4A3A4"/>
          </p15:clr>
        </p15:guide>
        <p15:guide id="7" pos="5518" userDrawn="1">
          <p15:clr>
            <a:srgbClr val="A4A3A4"/>
          </p15:clr>
        </p15:guide>
        <p15:guide id="8" pos="2139" userDrawn="1">
          <p15:clr>
            <a:srgbClr val="A4A3A4"/>
          </p15:clr>
        </p15:guide>
        <p15:guide id="9" pos="347" userDrawn="1">
          <p15:clr>
            <a:srgbClr val="A4A3A4"/>
          </p15:clr>
        </p15:guide>
        <p15:guide id="10" orient="horz" pos="338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BDC7"/>
    <a:srgbClr val="1E661A"/>
    <a:srgbClr val="990000"/>
    <a:srgbClr val="6D1313"/>
    <a:srgbClr val="D37AE2"/>
    <a:srgbClr val="FFFF99"/>
    <a:srgbClr val="B4B4B5"/>
    <a:srgbClr val="73E9CA"/>
    <a:srgbClr val="A865D1"/>
    <a:srgbClr val="D9D9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91" autoAdjust="0"/>
    <p:restoredTop sz="95186"/>
  </p:normalViewPr>
  <p:slideViewPr>
    <p:cSldViewPr snapToGrid="0" snapToObjects="1" showGuides="1">
      <p:cViewPr varScale="1">
        <p:scale>
          <a:sx n="81" d="100"/>
          <a:sy n="81" d="100"/>
        </p:scale>
        <p:origin x="562" y="72"/>
      </p:cViewPr>
      <p:guideLst>
        <p:guide orient="horz" pos="2160"/>
        <p:guide pos="7333"/>
        <p:guide pos="1980"/>
        <p:guide pos="3840"/>
        <p:guide orient="horz" pos="346"/>
        <p:guide orient="horz" pos="3974"/>
        <p:guide pos="5518"/>
        <p:guide pos="2139"/>
        <p:guide pos="347"/>
        <p:guide orient="horz" pos="3385"/>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snapToObjects="1" showGuides="1">
      <p:cViewPr varScale="1">
        <p:scale>
          <a:sx n="77" d="100"/>
          <a:sy n="77" d="100"/>
        </p:scale>
        <p:origin x="3432"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6367838-CB9E-1C4E-B6E3-A78C0BA0072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dirty="0">
              <a:latin typeface="Encode Sans Light" pitchFamily="2" charset="77"/>
            </a:endParaRPr>
          </a:p>
        </p:txBody>
      </p:sp>
      <p:sp>
        <p:nvSpPr>
          <p:cNvPr id="3" name="Date Placeholder 2">
            <a:extLst>
              <a:ext uri="{FF2B5EF4-FFF2-40B4-BE49-F238E27FC236}">
                <a16:creationId xmlns:a16="http://schemas.microsoft.com/office/drawing/2014/main" id="{104E375D-1A8F-9F4D-8CC8-BAE8A5E919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F18E09-BFC9-6B48-96B7-BE5177A01D51}" type="datetimeFigureOut">
              <a:rPr lang="es-ES_tradnl" smtClean="0">
                <a:latin typeface="Encode Sans Light" pitchFamily="2" charset="77"/>
              </a:rPr>
              <a:t>18/05/2020</a:t>
            </a:fld>
            <a:endParaRPr lang="es-ES_tradnl" dirty="0">
              <a:latin typeface="Encode Sans Light" pitchFamily="2" charset="77"/>
            </a:endParaRPr>
          </a:p>
        </p:txBody>
      </p:sp>
      <p:sp>
        <p:nvSpPr>
          <p:cNvPr id="4" name="Footer Placeholder 3">
            <a:extLst>
              <a:ext uri="{FF2B5EF4-FFF2-40B4-BE49-F238E27FC236}">
                <a16:creationId xmlns:a16="http://schemas.microsoft.com/office/drawing/2014/main" id="{F5E7A4FF-704A-954D-BC9C-F371462E0F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dirty="0">
              <a:latin typeface="Encode Sans Light" pitchFamily="2" charset="77"/>
            </a:endParaRPr>
          </a:p>
        </p:txBody>
      </p:sp>
      <p:sp>
        <p:nvSpPr>
          <p:cNvPr id="5" name="Slide Number Placeholder 4">
            <a:extLst>
              <a:ext uri="{FF2B5EF4-FFF2-40B4-BE49-F238E27FC236}">
                <a16:creationId xmlns:a16="http://schemas.microsoft.com/office/drawing/2014/main" id="{2B4880EF-7252-FC47-A361-5A3684F19A4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CBF8D33-B625-EE45-B94F-4FC0DF67D7D4}" type="slidenum">
              <a:rPr lang="es-ES_tradnl" smtClean="0">
                <a:latin typeface="Encode Sans Light" pitchFamily="2" charset="77"/>
              </a:rPr>
              <a:t>‹#›</a:t>
            </a:fld>
            <a:endParaRPr lang="es-ES_tradnl" dirty="0">
              <a:latin typeface="Encode Sans Light" pitchFamily="2" charset="77"/>
            </a:endParaRPr>
          </a:p>
        </p:txBody>
      </p:sp>
    </p:spTree>
    <p:extLst>
      <p:ext uri="{BB962C8B-B14F-4D97-AF65-F5344CB8AC3E}">
        <p14:creationId xmlns:p14="http://schemas.microsoft.com/office/powerpoint/2010/main" val="158307520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g>
</file>

<file path=ppt/media/image21.jpg>
</file>

<file path=ppt/media/image22.jpg>
</file>

<file path=ppt/media/image3.jpeg>
</file>

<file path=ppt/media/image4.jpeg>
</file>

<file path=ppt/media/image5.png>
</file>

<file path=ppt/media/image6.png>
</file>

<file path=ppt/media/image7.gi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Encode Sans Light" pitchFamily="2" charset="77"/>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Encode Sans Light" pitchFamily="2" charset="77"/>
              </a:defRPr>
            </a:lvl1pPr>
          </a:lstStyle>
          <a:p>
            <a:fld id="{88EDFB7E-8A14-5F4A-A8BC-FEC574E653A4}" type="datetimeFigureOut">
              <a:rPr lang="en-US" smtClean="0"/>
              <a:pPr/>
              <a:t>5/18/2020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Encode Sans Light" pitchFamily="2" charset="77"/>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Encode Sans Light" pitchFamily="2" charset="77"/>
              </a:defRPr>
            </a:lvl1pPr>
          </a:lstStyle>
          <a:p>
            <a:fld id="{4A1814F3-7BF6-CC41-BA5F-F3649E84E65E}" type="slidenum">
              <a:rPr lang="en-US" smtClean="0"/>
              <a:pPr/>
              <a:t>‹#›</a:t>
            </a:fld>
            <a:endParaRPr lang="en-US" dirty="0"/>
          </a:p>
        </p:txBody>
      </p:sp>
    </p:spTree>
    <p:extLst>
      <p:ext uri="{BB962C8B-B14F-4D97-AF65-F5344CB8AC3E}">
        <p14:creationId xmlns:p14="http://schemas.microsoft.com/office/powerpoint/2010/main" val="3550263254"/>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Encode Sans Light" pitchFamily="2" charset="77"/>
        <a:ea typeface="+mn-ea"/>
        <a:cs typeface="+mn-cs"/>
      </a:defRPr>
    </a:lvl1pPr>
    <a:lvl2pPr marL="457200" algn="l" defTabSz="914400" rtl="0" eaLnBrk="1" latinLnBrk="0" hangingPunct="1">
      <a:defRPr sz="1200" b="0" i="0" kern="1200">
        <a:solidFill>
          <a:schemeClr val="tx1"/>
        </a:solidFill>
        <a:latin typeface="Encode Sans Light" pitchFamily="2" charset="77"/>
        <a:ea typeface="+mn-ea"/>
        <a:cs typeface="+mn-cs"/>
      </a:defRPr>
    </a:lvl2pPr>
    <a:lvl3pPr marL="914400" algn="l" defTabSz="914400" rtl="0" eaLnBrk="1" latinLnBrk="0" hangingPunct="1">
      <a:defRPr sz="1200" b="0" i="0" kern="1200">
        <a:solidFill>
          <a:schemeClr val="tx1"/>
        </a:solidFill>
        <a:latin typeface="Encode Sans Light" pitchFamily="2" charset="77"/>
        <a:ea typeface="+mn-ea"/>
        <a:cs typeface="+mn-cs"/>
      </a:defRPr>
    </a:lvl3pPr>
    <a:lvl4pPr marL="1371600" algn="l" defTabSz="914400" rtl="0" eaLnBrk="1" latinLnBrk="0" hangingPunct="1">
      <a:defRPr sz="1200" b="0" i="0" kern="1200">
        <a:solidFill>
          <a:schemeClr val="tx1"/>
        </a:solidFill>
        <a:latin typeface="Encode Sans Light" pitchFamily="2" charset="77"/>
        <a:ea typeface="+mn-ea"/>
        <a:cs typeface="+mn-cs"/>
      </a:defRPr>
    </a:lvl4pPr>
    <a:lvl5pPr marL="1828800" algn="l" defTabSz="914400" rtl="0" eaLnBrk="1" latinLnBrk="0" hangingPunct="1">
      <a:defRPr sz="1200" b="0" i="0" kern="1200">
        <a:solidFill>
          <a:schemeClr val="tx1"/>
        </a:solidFill>
        <a:latin typeface="Encode Sans Light" pitchFamily="2"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084058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32213751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490385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6" name="Rectangle 6">
            <a:extLst>
              <a:ext uri="{FF2B5EF4-FFF2-40B4-BE49-F238E27FC236}">
                <a16:creationId xmlns:a16="http://schemas.microsoft.com/office/drawing/2014/main" id="{A78DDF63-5E1A-DB4D-B8B3-3EA5D5F33EF6}"/>
              </a:ext>
            </a:extLst>
          </p:cNvPr>
          <p:cNvSpPr>
            <a:spLocks noGrp="1" noChangeArrowheads="1"/>
          </p:cNvSpPr>
          <p:nvPr>
            <p:ph type="sldNum" sz="quarter"/>
          </p:nvPr>
        </p:nvSpPr>
        <p:spPr>
          <a:noFill/>
          <a:extLst>
            <a:ext uri="{91240B29-F687-4F45-9708-019B960494DF}">
              <a14:hiddenLine xmlns:a14="http://schemas.microsoft.com/office/drawing/2010/main" w="9525">
                <a:solidFill>
                  <a:srgbClr val="808080"/>
                </a:solidFill>
                <a:round/>
                <a:headEnd/>
                <a:tailEnd/>
              </a14:hiddenLine>
            </a:ext>
          </a:extLst>
        </p:spPr>
        <p:txBody>
          <a:bodyPr/>
          <a:lstStyle>
            <a:lvl1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1pPr>
            <a:lvl2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2pPr>
            <a:lvl3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3pPr>
            <a:lvl4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4pPr>
            <a:lvl5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9pPr>
          </a:lstStyle>
          <a:p>
            <a:fld id="{D6B92F88-E2AC-F247-982C-13420405AE2F}" type="slidenum">
              <a:rPr lang="en-US" altLang="en-US">
                <a:solidFill>
                  <a:srgbClr val="000000"/>
                </a:solidFill>
                <a:latin typeface="Encode Sans Light" pitchFamily="2" charset="77"/>
              </a:rPr>
              <a:pPr/>
              <a:t>17</a:t>
            </a:fld>
            <a:endParaRPr lang="en-US" altLang="en-US" dirty="0">
              <a:solidFill>
                <a:srgbClr val="000000"/>
              </a:solidFill>
              <a:latin typeface="Encode Sans Light" pitchFamily="2" charset="77"/>
            </a:endParaRPr>
          </a:p>
        </p:txBody>
      </p:sp>
      <p:sp>
        <p:nvSpPr>
          <p:cNvPr id="6147" name="Text Box 1">
            <a:extLst>
              <a:ext uri="{FF2B5EF4-FFF2-40B4-BE49-F238E27FC236}">
                <a16:creationId xmlns:a16="http://schemas.microsoft.com/office/drawing/2014/main" id="{8D76859E-542C-3F49-884D-AE958DBFEF78}"/>
              </a:ext>
            </a:extLst>
          </p:cNvPr>
          <p:cNvSpPr txBox="1">
            <a:spLocks noGrp="1" noRot="1" noChangeAspect="1" noChangeArrowheads="1" noTextEdit="1"/>
          </p:cNvSpPr>
          <p:nvPr>
            <p:ph type="sldImg"/>
          </p:nvPr>
        </p:nvSpPr>
        <p:spPr>
          <a:xfrm>
            <a:off x="533400" y="763588"/>
            <a:ext cx="67056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148" name="Text Box 2">
            <a:extLst>
              <a:ext uri="{FF2B5EF4-FFF2-40B4-BE49-F238E27FC236}">
                <a16:creationId xmlns:a16="http://schemas.microsoft.com/office/drawing/2014/main" id="{96A4EBD2-03E3-4143-BC77-AEFE614A9276}"/>
              </a:ext>
            </a:extLst>
          </p:cNvPr>
          <p:cNvSpPr txBox="1">
            <a:spLocks noGrp="1" noChangeArrowheads="1"/>
          </p:cNvSpPr>
          <p:nvPr>
            <p:ph type="body" idx="1"/>
          </p:nvPr>
        </p:nvSpPr>
        <p:spPr>
          <a:xfrm>
            <a:off x="777875" y="4776788"/>
            <a:ext cx="6218238" cy="4525962"/>
          </a:xfrm>
          <a:noFill/>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5845391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4274987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1225417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4A1814F3-7BF6-CC41-BA5F-F3649E84E65E}" type="slidenum">
              <a:rPr lang="en-US" smtClean="0"/>
              <a:t>27</a:t>
            </a:fld>
            <a:endParaRPr lang="en-US"/>
          </a:p>
        </p:txBody>
      </p:sp>
    </p:spTree>
    <p:extLst>
      <p:ext uri="{BB962C8B-B14F-4D97-AF65-F5344CB8AC3E}">
        <p14:creationId xmlns:p14="http://schemas.microsoft.com/office/powerpoint/2010/main" val="1416963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07DD5-2493-8341-812E-B4C1B0D806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7D68C4D-3B26-9249-9510-ACD9999031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6B8D83-963D-4743-B8D5-7CD2C6F400A4}"/>
              </a:ext>
            </a:extLst>
          </p:cNvPr>
          <p:cNvSpPr>
            <a:spLocks noGrp="1"/>
          </p:cNvSpPr>
          <p:nvPr>
            <p:ph type="dt" sz="half" idx="10"/>
          </p:nvPr>
        </p:nvSpPr>
        <p:spPr/>
        <p:txBody>
          <a:bodyPr/>
          <a:lstStyle/>
          <a:p>
            <a:fld id="{B50CD552-C10E-614A-B810-77E320220E26}" type="datetimeFigureOut">
              <a:rPr lang="en-US" smtClean="0"/>
              <a:t>5/18/2020</a:t>
            </a:fld>
            <a:endParaRPr lang="en-US"/>
          </a:p>
        </p:txBody>
      </p:sp>
      <p:sp>
        <p:nvSpPr>
          <p:cNvPr id="5" name="Footer Placeholder 4">
            <a:extLst>
              <a:ext uri="{FF2B5EF4-FFF2-40B4-BE49-F238E27FC236}">
                <a16:creationId xmlns:a16="http://schemas.microsoft.com/office/drawing/2014/main" id="{DBFC411A-6A7F-2149-854D-61E6BEF90A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19527A-3EB5-8245-8C90-4822BBF30572}"/>
              </a:ext>
            </a:extLst>
          </p:cNvPr>
          <p:cNvSpPr>
            <a:spLocks noGrp="1"/>
          </p:cNvSpPr>
          <p:nvPr>
            <p:ph type="sldNum" sz="quarter" idx="12"/>
          </p:nvPr>
        </p:nvSpPr>
        <p:spPr/>
        <p:txBody>
          <a:bodyPr/>
          <a:lstStyle/>
          <a:p>
            <a:fld id="{9998EADF-C030-F84C-ADA0-FD2E39B5A33F}" type="slidenum">
              <a:rPr lang="en-US" smtClean="0"/>
              <a:t>‹#›</a:t>
            </a:fld>
            <a:endParaRPr lang="en-US"/>
          </a:p>
        </p:txBody>
      </p:sp>
    </p:spTree>
    <p:extLst>
      <p:ext uri="{BB962C8B-B14F-4D97-AF65-F5344CB8AC3E}">
        <p14:creationId xmlns:p14="http://schemas.microsoft.com/office/powerpoint/2010/main" val="8142036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General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30735909"/>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1899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TIFY">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6992777"/>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llo">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5EF88C4-BD4C-6B4F-8E97-850FB8BDB1B7}"/>
              </a:ext>
            </a:extLst>
          </p:cNvPr>
          <p:cNvSpPr>
            <a:spLocks noGrp="1"/>
          </p:cNvSpPr>
          <p:nvPr>
            <p:ph type="pic" sz="quarter" idx="14"/>
          </p:nvPr>
        </p:nvSpPr>
        <p:spPr>
          <a:xfrm>
            <a:off x="1110343" y="1455642"/>
            <a:ext cx="3994569" cy="3996000"/>
          </a:xfrm>
          <a:prstGeom prst="ellipse">
            <a:avLst/>
          </a:prstGeom>
          <a:solidFill>
            <a:schemeClr val="bg1">
              <a:lumMod val="95000"/>
            </a:schemeClr>
          </a:solidFill>
          <a:effectLst>
            <a:softEdge rad="63500"/>
          </a:effectLst>
        </p:spPr>
        <p:txBody>
          <a:bodyPr wrap="square">
            <a:noAutofit/>
          </a:bodyPr>
          <a:lstStyle>
            <a:lvl1pPr marL="0" indent="0">
              <a:buNone/>
              <a:defRPr sz="1200" b="0" i="0">
                <a:ln>
                  <a:noFill/>
                </a:ln>
                <a:solidFill>
                  <a:schemeClr val="tx2"/>
                </a:solidFill>
                <a:latin typeface="Encode Sans Light" pitchFamily="2" charset="77"/>
                <a:ea typeface="Roboto Regular" charset="0"/>
                <a:cs typeface="Abhaya Libre" panose="02000603000000000000" pitchFamily="2" charset="77"/>
              </a:defRPr>
            </a:lvl1pPr>
          </a:lstStyle>
          <a:p>
            <a:endParaRPr lang="en-US" dirty="0"/>
          </a:p>
        </p:txBody>
      </p:sp>
    </p:spTree>
    <p:extLst>
      <p:ext uri="{BB962C8B-B14F-4D97-AF65-F5344CB8AC3E}">
        <p14:creationId xmlns:p14="http://schemas.microsoft.com/office/powerpoint/2010/main" val="338869228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ig Title">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2559516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ransition Slide">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711311"/>
      </p:ext>
    </p:extLst>
  </p:cSld>
  <p:clrMapOvr>
    <a:masterClrMapping/>
  </p:clrMapOvr>
  <p:transition advClick="0"/>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4_General Slide_Right">
    <p:bg>
      <p:bgPr>
        <a:blipFill dpi="0" rotWithShape="1">
          <a:blip r:embed="rId2" cstate="hqprint">
            <a:lum/>
            <a:extLst>
              <a:ext uri="{28A0092B-C50C-407E-A947-70E740481C1C}">
                <a14:useLocalDpi xmlns:a14="http://schemas.microsoft.com/office/drawing/2010/main"/>
              </a:ext>
            </a:extLst>
          </a:blip>
          <a:srcRect/>
          <a:stretch>
            <a:fillRect t="-39000" b="-3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950709"/>
      </p:ext>
    </p:extLst>
  </p:cSld>
  <p:clrMapOvr>
    <a:masterClrMapping/>
  </p:clrMapOvr>
  <p:transition advClick="0"/>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General Slide_Left">
    <p:bg>
      <p:bgPr>
        <a:blipFill dpi="0" rotWithShape="1">
          <a:blip r:embed="rId2" cstate="hqprint">
            <a:lum/>
            <a:extLst>
              <a:ext uri="{28A0092B-C50C-407E-A947-70E740481C1C}">
                <a14:useLocalDpi xmlns:a14="http://schemas.microsoft.com/office/drawing/2010/main"/>
              </a:ext>
            </a:extLst>
          </a:blip>
          <a:srcRect/>
          <a:stretch>
            <a:fillRect t="-39000" b="-3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0376340"/>
      </p:ext>
    </p:extLst>
  </p:cSld>
  <p:clrMapOvr>
    <a:masterClrMapping/>
  </p:clrMapOvr>
  <p:transition advClick="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orld Map">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5816137"/>
      </p:ext>
    </p:extLst>
  </p:cSld>
  <p:clrMapOvr>
    <a:masterClrMapping/>
  </p:clrMapOvr>
  <p:transition advClick="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hqprint">
            <a:lum/>
            <a:extLst>
              <a:ext uri="{28A0092B-C50C-407E-A947-70E740481C1C}">
                <a14:useLocalDpi xmlns:a14="http://schemas.microsoft.com/office/drawing/2010/main"/>
              </a:ext>
            </a:extLst>
          </a:blip>
          <a:srcRect/>
          <a:stretch>
            <a:fillRect t="-39000" b="-3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E0E3DF-338D-EC4C-91AB-9274778DCB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81E322F-2259-7A46-B11A-273C145FEB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4CED869-9DD2-3D49-8A15-D33AF0A9E9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Encode Sans Light" pitchFamily="2" charset="77"/>
              </a:defRPr>
            </a:lvl1pPr>
          </a:lstStyle>
          <a:p>
            <a:fld id="{B50CD552-C10E-614A-B810-77E320220E26}" type="datetimeFigureOut">
              <a:rPr lang="en-US" smtClean="0"/>
              <a:pPr/>
              <a:t>5/18/2020</a:t>
            </a:fld>
            <a:endParaRPr lang="en-US" dirty="0"/>
          </a:p>
        </p:txBody>
      </p:sp>
      <p:sp>
        <p:nvSpPr>
          <p:cNvPr id="5" name="Footer Placeholder 4">
            <a:extLst>
              <a:ext uri="{FF2B5EF4-FFF2-40B4-BE49-F238E27FC236}">
                <a16:creationId xmlns:a16="http://schemas.microsoft.com/office/drawing/2014/main" id="{FDD88453-55E3-C54C-A2DB-2AC770422F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Encode Sans Light" pitchFamily="2" charset="77"/>
              </a:defRPr>
            </a:lvl1pPr>
          </a:lstStyle>
          <a:p>
            <a:endParaRPr lang="en-US" dirty="0"/>
          </a:p>
        </p:txBody>
      </p:sp>
      <p:sp>
        <p:nvSpPr>
          <p:cNvPr id="6" name="Slide Number Placeholder 5">
            <a:extLst>
              <a:ext uri="{FF2B5EF4-FFF2-40B4-BE49-F238E27FC236}">
                <a16:creationId xmlns:a16="http://schemas.microsoft.com/office/drawing/2014/main" id="{D647BCF5-1DF8-BA4A-9BFE-6F357F0185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Encode Sans Light" pitchFamily="2" charset="77"/>
              </a:defRPr>
            </a:lvl1pPr>
          </a:lstStyle>
          <a:p>
            <a:fld id="{9998EADF-C030-F84C-ADA0-FD2E39B5A33F}" type="slidenum">
              <a:rPr lang="en-US" smtClean="0"/>
              <a:pPr/>
              <a:t>‹#›</a:t>
            </a:fld>
            <a:endParaRPr lang="en-US" dirty="0"/>
          </a:p>
        </p:txBody>
      </p:sp>
    </p:spTree>
    <p:extLst>
      <p:ext uri="{BB962C8B-B14F-4D97-AF65-F5344CB8AC3E}">
        <p14:creationId xmlns:p14="http://schemas.microsoft.com/office/powerpoint/2010/main" val="935306483"/>
      </p:ext>
    </p:extLst>
  </p:cSld>
  <p:clrMap bg1="lt1" tx1="dk1" bg2="lt2" tx2="dk2" accent1="accent1" accent2="accent2" accent3="accent3" accent4="accent4" accent5="accent5" accent6="accent6" hlink="hlink" folHlink="folHlink"/>
  <p:sldLayoutIdLst>
    <p:sldLayoutId id="2147483649" r:id="rId1"/>
    <p:sldLayoutId id="2147483655" r:id="rId2"/>
    <p:sldLayoutId id="2147483670" r:id="rId3"/>
    <p:sldLayoutId id="2147483669" r:id="rId4"/>
    <p:sldLayoutId id="2147483673" r:id="rId5"/>
    <p:sldLayoutId id="2147483661" r:id="rId6"/>
    <p:sldLayoutId id="2147483662" r:id="rId7"/>
    <p:sldLayoutId id="2147483671" r:id="rId8"/>
    <p:sldLayoutId id="2147483674" r:id="rId9"/>
    <p:sldLayoutId id="2147483672"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Encode Sans Light"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Encode Sans Light"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Encode Sans Light"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Encode Sans Light"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Encode Sans Ligh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jp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hyperlink" Target="https://docs.microsoft.com/en-us/dotnet/csharp/language-reference/operators/boolean-logical-operators#logical-negation-operator-" TargetMode="External"/><Relationship Id="rId5" Type="http://schemas.openxmlformats.org/officeDocument/2006/relationships/hyperlink" Target="https://docs.microsoft.com/en-us/dotnet/csharp/language-reference/operators/boolean-logical-operators#conditional-logical-or-operator-" TargetMode="External"/><Relationship Id="rId4" Type="http://schemas.openxmlformats.org/officeDocument/2006/relationships/hyperlink" Target="https://docs.microsoft.com/en-us/dotnet/csharp/language-reference/operators/boolean-logical-operators#conditional-logical-and-operator-"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png"/><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1.jp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1.jp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msdn.microsoft.com/en-us/library/ed8yd1ha.aspx" TargetMode="External"/><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Box 233">
            <a:extLst>
              <a:ext uri="{FF2B5EF4-FFF2-40B4-BE49-F238E27FC236}">
                <a16:creationId xmlns:a16="http://schemas.microsoft.com/office/drawing/2014/main" id="{A90D9147-49C0-6A4B-9222-A40E04CA3632}"/>
              </a:ext>
            </a:extLst>
          </p:cNvPr>
          <p:cNvSpPr txBox="1"/>
          <p:nvPr/>
        </p:nvSpPr>
        <p:spPr>
          <a:xfrm>
            <a:off x="-12791" y="1560797"/>
            <a:ext cx="12192000" cy="1015663"/>
          </a:xfrm>
          <a:prstGeom prst="rect">
            <a:avLst/>
          </a:prstGeom>
          <a:noFill/>
        </p:spPr>
        <p:txBody>
          <a:bodyPr wrap="square" rtlCol="0" anchor="b">
            <a:spAutoFit/>
          </a:bodyPr>
          <a:lstStyle/>
          <a:p>
            <a:pPr algn="ctr"/>
            <a:r>
              <a:rPr lang="en-US" sz="6000" b="1"/>
              <a:t>PREPROCESSOR IN C#</a:t>
            </a:r>
            <a:endParaRPr lang="vi-VN" sz="6000"/>
          </a:p>
        </p:txBody>
      </p:sp>
      <p:sp>
        <p:nvSpPr>
          <p:cNvPr id="2" name="TextBox 1">
            <a:extLst>
              <a:ext uri="{FF2B5EF4-FFF2-40B4-BE49-F238E27FC236}">
                <a16:creationId xmlns:a16="http://schemas.microsoft.com/office/drawing/2014/main" id="{06A40143-7CCE-A147-85B9-107C026EA7EB}"/>
              </a:ext>
            </a:extLst>
          </p:cNvPr>
          <p:cNvSpPr txBox="1"/>
          <p:nvPr/>
        </p:nvSpPr>
        <p:spPr>
          <a:xfrm>
            <a:off x="-12791" y="3040589"/>
            <a:ext cx="12192000" cy="3416320"/>
          </a:xfrm>
          <a:prstGeom prst="rect">
            <a:avLst/>
          </a:prstGeom>
          <a:noFill/>
        </p:spPr>
        <p:txBody>
          <a:bodyPr wrap="square" rtlCol="0">
            <a:spAutoFit/>
          </a:bodyPr>
          <a:lstStyle/>
          <a:p>
            <a:pPr algn="ctr"/>
            <a:r>
              <a:rPr lang="es-ES_tradnl" sz="2400" b="1">
                <a:solidFill>
                  <a:schemeClr val="accent6">
                    <a:lumMod val="90000"/>
                  </a:schemeClr>
                </a:solidFill>
                <a:latin typeface="+mj-lt"/>
                <a:cs typeface="Abhaya Libre" panose="02000603000000000000" pitchFamily="2" charset="77"/>
              </a:rPr>
              <a:t>Trần Thanh Quy</a:t>
            </a:r>
          </a:p>
          <a:p>
            <a:pPr algn="ctr"/>
            <a:endParaRPr lang="es-ES_tradnl" sz="2400" b="1">
              <a:solidFill>
                <a:schemeClr val="accent6">
                  <a:lumMod val="90000"/>
                </a:schemeClr>
              </a:solidFill>
              <a:latin typeface="+mj-lt"/>
              <a:cs typeface="Abhaya Libre" panose="02000603000000000000" pitchFamily="2" charset="77"/>
            </a:endParaRPr>
          </a:p>
          <a:p>
            <a:pPr algn="ctr"/>
            <a:r>
              <a:rPr lang="es-ES_tradnl" sz="2400" b="1">
                <a:solidFill>
                  <a:schemeClr val="accent6">
                    <a:lumMod val="90000"/>
                  </a:schemeClr>
                </a:solidFill>
                <a:latin typeface="+mj-lt"/>
                <a:cs typeface="Abhaya Libre" panose="02000603000000000000" pitchFamily="2" charset="77"/>
              </a:rPr>
              <a:t>Trần Thị Huyên</a:t>
            </a:r>
          </a:p>
          <a:p>
            <a:pPr algn="ctr"/>
            <a:endParaRPr lang="es-ES_tradnl" sz="2400" b="1">
              <a:solidFill>
                <a:schemeClr val="accent6">
                  <a:lumMod val="90000"/>
                </a:schemeClr>
              </a:solidFill>
              <a:latin typeface="+mj-lt"/>
              <a:cs typeface="Abhaya Libre" panose="02000603000000000000" pitchFamily="2" charset="77"/>
            </a:endParaRPr>
          </a:p>
          <a:p>
            <a:pPr algn="ctr"/>
            <a:r>
              <a:rPr lang="es-ES_tradnl" sz="2400" b="1">
                <a:solidFill>
                  <a:schemeClr val="accent6">
                    <a:lumMod val="90000"/>
                  </a:schemeClr>
                </a:solidFill>
                <a:latin typeface="+mj-lt"/>
                <a:cs typeface="Abhaya Libre" panose="02000603000000000000" pitchFamily="2" charset="77"/>
              </a:rPr>
              <a:t>Đàm Thùy Trâm</a:t>
            </a:r>
          </a:p>
          <a:p>
            <a:pPr algn="ctr"/>
            <a:endParaRPr lang="es-ES_tradnl" sz="2400" b="1">
              <a:solidFill>
                <a:schemeClr val="accent6">
                  <a:lumMod val="90000"/>
                </a:schemeClr>
              </a:solidFill>
              <a:latin typeface="+mj-lt"/>
              <a:cs typeface="Abhaya Libre" panose="02000603000000000000" pitchFamily="2" charset="77"/>
            </a:endParaRPr>
          </a:p>
          <a:p>
            <a:pPr algn="ctr"/>
            <a:r>
              <a:rPr lang="es-ES_tradnl" sz="2400" b="1">
                <a:solidFill>
                  <a:schemeClr val="accent6">
                    <a:lumMod val="90000"/>
                  </a:schemeClr>
                </a:solidFill>
                <a:latin typeface="+mj-lt"/>
                <a:cs typeface="Abhaya Libre" panose="02000603000000000000" pitchFamily="2" charset="77"/>
              </a:rPr>
              <a:t>Võ Minh Hưng</a:t>
            </a:r>
          </a:p>
          <a:p>
            <a:pPr algn="ctr"/>
            <a:endParaRPr lang="es-ES_tradnl" sz="2400" b="1">
              <a:solidFill>
                <a:schemeClr val="accent6">
                  <a:lumMod val="90000"/>
                </a:schemeClr>
              </a:solidFill>
              <a:latin typeface="+mj-lt"/>
              <a:cs typeface="Abhaya Libre" panose="02000603000000000000" pitchFamily="2" charset="77"/>
            </a:endParaRPr>
          </a:p>
          <a:p>
            <a:pPr algn="ctr"/>
            <a:r>
              <a:rPr lang="es-ES_tradnl" sz="2400" b="1">
                <a:solidFill>
                  <a:schemeClr val="accent6">
                    <a:lumMod val="90000"/>
                  </a:schemeClr>
                </a:solidFill>
                <a:latin typeface="+mj-lt"/>
                <a:cs typeface="Abhaya Libre" panose="02000603000000000000" pitchFamily="2" charset="77"/>
              </a:rPr>
              <a:t>Lê Công Tuấn</a:t>
            </a:r>
          </a:p>
        </p:txBody>
      </p:sp>
      <p:sp>
        <p:nvSpPr>
          <p:cNvPr id="3" name="Rectangle 2"/>
          <p:cNvSpPr/>
          <p:nvPr/>
        </p:nvSpPr>
        <p:spPr>
          <a:xfrm>
            <a:off x="-12791" y="54591"/>
            <a:ext cx="1026756" cy="338554"/>
          </a:xfrm>
          <a:prstGeom prst="rect">
            <a:avLst/>
          </a:prstGeom>
        </p:spPr>
        <p:txBody>
          <a:bodyPr wrap="none">
            <a:spAutoFit/>
          </a:bodyPr>
          <a:lstStyle/>
          <a:p>
            <a:pPr algn="ctr"/>
            <a:r>
              <a:rPr lang="es-ES_tradnl" sz="1600" b="1">
                <a:solidFill>
                  <a:srgbClr val="F9BDC7"/>
                </a:solidFill>
                <a:effectLst>
                  <a:outerShdw blurRad="38100" dist="38100" dir="2700000" algn="tl">
                    <a:srgbClr val="000000">
                      <a:alpha val="43137"/>
                    </a:srgbClr>
                  </a:outerShdw>
                </a:effectLst>
                <a:cs typeface="Abhaya Libre" panose="02000603000000000000" pitchFamily="2" charset="77"/>
              </a:rPr>
              <a:t>baby milo</a:t>
            </a:r>
          </a:p>
        </p:txBody>
      </p:sp>
      <p:sp>
        <p:nvSpPr>
          <p:cNvPr id="4" name="Rectangle 3"/>
          <p:cNvSpPr/>
          <p:nvPr/>
        </p:nvSpPr>
        <p:spPr>
          <a:xfrm>
            <a:off x="7114875" y="54591"/>
            <a:ext cx="4940648" cy="523220"/>
          </a:xfrm>
          <a:prstGeom prst="rect">
            <a:avLst/>
          </a:prstGeom>
        </p:spPr>
        <p:txBody>
          <a:bodyPr wrap="none">
            <a:spAutoFit/>
          </a:bodyPr>
          <a:lstStyle/>
          <a:p>
            <a:pPr algn="ctr"/>
            <a:r>
              <a:rPr lang="es-ES_tradnl" sz="2800">
                <a:effectLst>
                  <a:outerShdw blurRad="38100" dist="38100" dir="2700000" algn="tl">
                    <a:srgbClr val="000000">
                      <a:alpha val="43137"/>
                    </a:srgbClr>
                  </a:outerShdw>
                </a:effectLst>
                <a:cs typeface="Abhaya Libre" panose="02000603000000000000" pitchFamily="2" charset="77"/>
              </a:rPr>
              <a:t>GV Hướng Dẫn: </a:t>
            </a:r>
            <a:r>
              <a:rPr lang="es-ES_tradnl" sz="2800" u="sng">
                <a:effectLst>
                  <a:outerShdw blurRad="38100" dist="38100" dir="2700000" algn="tl">
                    <a:srgbClr val="000000">
                      <a:alpha val="43137"/>
                    </a:srgbClr>
                  </a:outerShdw>
                </a:effectLst>
                <a:cs typeface="Abhaya Libre" panose="02000603000000000000" pitchFamily="2" charset="77"/>
              </a:rPr>
              <a:t>Lê Huỳnh Phước</a:t>
            </a:r>
          </a:p>
        </p:txBody>
      </p:sp>
      <p:pic>
        <p:nvPicPr>
          <p:cNvPr id="2050"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5685" y="2729504"/>
            <a:ext cx="3711369" cy="381741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https://scontent.xx.fbcdn.net/v/t1.15752-0/p280x280/94094377_546674739573390_41836327242563584_n.png?_nc_cat=109&amp;_nc_sid=b96e70&amp;_nc_ohc=W1PCq-Y1UYgAX-4oXyj&amp;_nc_ad=z-m&amp;_nc_cid=0&amp;_nc_zor=9&amp;_nc_ht=scontent.xx&amp;oh=441e9e06b418e2c56ee7dee31da44e84&amp;oe=5EE5BEF3">
            <a:extLst>
              <a:ext uri="{FF2B5EF4-FFF2-40B4-BE49-F238E27FC236}">
                <a16:creationId xmlns:a16="http://schemas.microsoft.com/office/drawing/2014/main" id="{CA0B4D2D-F971-441E-8EFE-D63F55E6DD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6300" y="2729504"/>
            <a:ext cx="3711369" cy="38174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95955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
        <p:nvSpPr>
          <p:cNvPr id="233" name="TextBox 232">
            <a:extLst>
              <a:ext uri="{FF2B5EF4-FFF2-40B4-BE49-F238E27FC236}">
                <a16:creationId xmlns:a16="http://schemas.microsoft.com/office/drawing/2014/main" id="{C9679DFC-6DA2-D54F-8A45-778FCB0DCC92}"/>
              </a:ext>
            </a:extLst>
          </p:cNvPr>
          <p:cNvSpPr txBox="1"/>
          <p:nvPr/>
        </p:nvSpPr>
        <p:spPr>
          <a:xfrm>
            <a:off x="1451728" y="30745"/>
            <a:ext cx="9898144" cy="1754326"/>
          </a:xfrm>
          <a:prstGeom prst="rect">
            <a:avLst/>
          </a:prstGeom>
          <a:noFill/>
          <a:ln>
            <a:noFill/>
          </a:ln>
        </p:spPr>
        <p:txBody>
          <a:bodyPr wrap="square" rtlCol="0">
            <a:spAutoFit/>
          </a:bodyPr>
          <a:lstStyle/>
          <a:p>
            <a:pPr algn="ctr"/>
            <a:r>
              <a:rPr lang="vi-VN" sz="540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alibri" pitchFamily="34" charset="0"/>
                <a:ea typeface="Nunito Bold" charset="0"/>
                <a:cs typeface="Calibri" pitchFamily="34" charset="0"/>
              </a:rPr>
              <a:t>Một số Preprocessor Directives và Ý nghĩa của chúng</a:t>
            </a:r>
            <a:endParaRPr lang="en-US" sz="5400"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alibri" pitchFamily="34" charset="0"/>
              <a:ea typeface="Nunito Bold" charset="0"/>
              <a:cs typeface="Calibri" pitchFamily="34" charset="0"/>
            </a:endParaRPr>
          </a:p>
        </p:txBody>
      </p:sp>
      <p:pic>
        <p:nvPicPr>
          <p:cNvPr id="1026"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669" y="30745"/>
            <a:ext cx="728006" cy="74880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screenshot of a social media post&#10;&#10;Description automatically generated">
            <a:extLst>
              <a:ext uri="{FF2B5EF4-FFF2-40B4-BE49-F238E27FC236}">
                <a16:creationId xmlns:a16="http://schemas.microsoft.com/office/drawing/2014/main" id="{B1A69BCE-F907-4DAC-B2EA-79AEA0E9AFE0}"/>
              </a:ext>
            </a:extLst>
          </p:cNvPr>
          <p:cNvPicPr>
            <a:picLocks noChangeAspect="1"/>
          </p:cNvPicPr>
          <p:nvPr/>
        </p:nvPicPr>
        <p:blipFill>
          <a:blip r:embed="rId4"/>
          <a:stretch>
            <a:fillRect/>
          </a:stretch>
        </p:blipFill>
        <p:spPr>
          <a:xfrm>
            <a:off x="2667566" y="1807782"/>
            <a:ext cx="7325554" cy="4893269"/>
          </a:xfrm>
          <a:prstGeom prst="rect">
            <a:avLst/>
          </a:prstGeom>
        </p:spPr>
      </p:pic>
    </p:spTree>
    <p:extLst>
      <p:ext uri="{BB962C8B-B14F-4D97-AF65-F5344CB8AC3E}">
        <p14:creationId xmlns:p14="http://schemas.microsoft.com/office/powerpoint/2010/main" val="3829315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15000" b="-115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097C74-47E3-8641-B7A9-8841213445E6}"/>
              </a:ext>
            </a:extLst>
          </p:cNvPr>
          <p:cNvSpPr txBox="1"/>
          <p:nvPr/>
        </p:nvSpPr>
        <p:spPr>
          <a:xfrm>
            <a:off x="1359631" y="204718"/>
            <a:ext cx="8895305" cy="1015663"/>
          </a:xfrm>
          <a:prstGeom prst="rect">
            <a:avLst/>
          </a:prstGeom>
          <a:noFill/>
        </p:spPr>
        <p:txBody>
          <a:bodyPr wrap="square" rtlCol="0">
            <a:spAutoFit/>
          </a:bodyPr>
          <a:lstStyle/>
          <a:p>
            <a:r>
              <a:rPr lang="en-US" sz="6000">
                <a:solidFill>
                  <a:schemeClr val="bg2"/>
                </a:solidFill>
                <a:effectLst>
                  <a:outerShdw blurRad="38100" dist="38100" dir="2700000" algn="tl">
                    <a:srgbClr val="000000">
                      <a:alpha val="43137"/>
                    </a:srgbClr>
                  </a:outerShdw>
                </a:effectLst>
                <a:latin typeface="Abril Fatface" panose="02000503000000020003" pitchFamily="2" charset="77"/>
                <a:ea typeface="Nunito Bold" charset="0"/>
                <a:cs typeface="Abhaya Libre ExtraBold" panose="02000603000000000000" pitchFamily="2" charset="77"/>
              </a:rPr>
              <a:t>1. #define</a:t>
            </a:r>
            <a:endParaRPr lang="en-US" sz="6000" dirty="0">
              <a:solidFill>
                <a:schemeClr val="bg2"/>
              </a:solidFill>
              <a:effectLst>
                <a:outerShdw blurRad="38100" dist="38100" dir="2700000" algn="tl">
                  <a:srgbClr val="000000">
                    <a:alpha val="43137"/>
                  </a:srgbClr>
                </a:outerShdw>
              </a:effectLst>
              <a:latin typeface="Abril Fatface" panose="02000503000000020003" pitchFamily="2" charset="77"/>
              <a:ea typeface="Nunito Bold" charset="0"/>
              <a:cs typeface="Abhaya Libre ExtraBold" panose="02000603000000000000" pitchFamily="2" charset="77"/>
            </a:endParaRPr>
          </a:p>
        </p:txBody>
      </p:sp>
      <p:sp>
        <p:nvSpPr>
          <p:cNvPr id="4" name="Rectangle 3"/>
          <p:cNvSpPr/>
          <p:nvPr/>
        </p:nvSpPr>
        <p:spPr>
          <a:xfrm>
            <a:off x="264520" y="945911"/>
            <a:ext cx="11559654" cy="3816429"/>
          </a:xfrm>
          <a:prstGeom prst="rect">
            <a:avLst/>
          </a:prstGeom>
        </p:spPr>
        <p:txBody>
          <a:bodyPr wrap="square">
            <a:spAutoFit/>
          </a:bodyPr>
          <a:lstStyle/>
          <a:p>
            <a:pPr algn="just"/>
            <a:r>
              <a:rPr lang="vi-VN" sz="2200">
                <a:solidFill>
                  <a:schemeClr val="bg1"/>
                </a:solidFill>
                <a:latin typeface="Calibri" pitchFamily="34" charset="0"/>
                <a:cs typeface="Calibri" pitchFamily="34" charset="0"/>
              </a:rPr>
              <a:t>Chỉ thị tiền xử lý #define được sử dụng để định nghĩa một ký hiệu hoặc tên mã token. Bạn có thể sử dụng biểu tượng này trong đoạn mã với các chỉ thị tiền xử lý #if và #elif.</a:t>
            </a:r>
          </a:p>
          <a:p>
            <a:pPr algn="just"/>
            <a:r>
              <a:rPr lang="vi-VN" sz="2200">
                <a:solidFill>
                  <a:schemeClr val="bg1"/>
                </a:solidFill>
                <a:latin typeface="Calibri" pitchFamily="34" charset="0"/>
                <a:cs typeface="Calibri" pitchFamily="34" charset="0"/>
              </a:rPr>
              <a:t>Ví dụ:</a:t>
            </a:r>
          </a:p>
          <a:p>
            <a:pPr algn="just"/>
            <a:r>
              <a:rPr lang="vi-VN" sz="2200">
                <a:solidFill>
                  <a:srgbClr val="0070C0"/>
                </a:solidFill>
                <a:latin typeface="Calibri" pitchFamily="34" charset="0"/>
                <a:cs typeface="Calibri" pitchFamily="34" charset="0"/>
              </a:rPr>
              <a:t>	#define DEBUG</a:t>
            </a:r>
          </a:p>
          <a:p>
            <a:pPr algn="just"/>
            <a:endParaRPr lang="vi-VN" sz="2200">
              <a:solidFill>
                <a:srgbClr val="0070C0"/>
              </a:solidFill>
              <a:latin typeface="Calibri" pitchFamily="34" charset="0"/>
              <a:cs typeface="Calibri" pitchFamily="34" charset="0"/>
            </a:endParaRPr>
          </a:p>
          <a:p>
            <a:pPr algn="just"/>
            <a:r>
              <a:rPr lang="vi-VN" sz="2200">
                <a:solidFill>
                  <a:schemeClr val="bg1"/>
                </a:solidFill>
                <a:latin typeface="Calibri" pitchFamily="34" charset="0"/>
                <a:cs typeface="Calibri" pitchFamily="34" charset="0"/>
              </a:rPr>
              <a:t>Dòng mã trên định nghĩa ký hiệu có tên là DEBUG. Mặc dù không bắt buộc, nhưng thông lệ là định nghĩa các ký hiệu bằng chữ in hoa.</a:t>
            </a:r>
          </a:p>
          <a:p>
            <a:pPr algn="just"/>
            <a:r>
              <a:rPr lang="vi-VN" sz="2200">
                <a:solidFill>
                  <a:schemeClr val="bg1"/>
                </a:solidFill>
                <a:latin typeface="Calibri" pitchFamily="34" charset="0"/>
                <a:cs typeface="Calibri" pitchFamily="34" charset="0"/>
              </a:rPr>
              <a:t>Về cơ bản dòng trên tương tự như khai báo biến, chỉ khác là nó không chiếm dụng bộ nhớ lưu trữ nào và không thể lưu trữ bất kỳ giá trị nào cả.</a:t>
            </a:r>
          </a:p>
          <a:p>
            <a:pPr algn="just"/>
            <a:r>
              <a:rPr lang="vi-VN" sz="2200">
                <a:solidFill>
                  <a:schemeClr val="bg1"/>
                </a:solidFill>
                <a:latin typeface="Calibri" pitchFamily="34" charset="0"/>
                <a:cs typeface="Calibri" pitchFamily="34" charset="0"/>
              </a:rPr>
              <a:t>Tất cả chỉ thị #define phải đặt ở đầu file mã nguồn, nếu đặt ở vị trí khác nó sẽ trả về thông báo lỗi như dưới đây:</a:t>
            </a:r>
          </a:p>
        </p:txBody>
      </p:sp>
      <p:pic>
        <p:nvPicPr>
          <p:cNvPr id="5123" name="Picture 3" descr="chi thi tien xu ly preprocessor directive trong c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8769" y="5033557"/>
            <a:ext cx="5552310" cy="136428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92575" y="6005473"/>
            <a:ext cx="762948" cy="784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4059540"/>
      </p:ext>
    </p:extLst>
  </p:cSld>
  <p:clrMapOvr>
    <a:masterClrMapping/>
  </p:clrMapOvr>
  <p:transition advClick="0"/>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097C74-47E3-8641-B7A9-8841213445E6}"/>
              </a:ext>
            </a:extLst>
          </p:cNvPr>
          <p:cNvSpPr txBox="1"/>
          <p:nvPr/>
        </p:nvSpPr>
        <p:spPr>
          <a:xfrm>
            <a:off x="1203031" y="416858"/>
            <a:ext cx="8895305" cy="1015663"/>
          </a:xfrm>
          <a:prstGeom prst="rect">
            <a:avLst/>
          </a:prstGeom>
          <a:noFill/>
        </p:spPr>
        <p:txBody>
          <a:bodyPr wrap="square" rtlCol="0">
            <a:spAutoFit/>
          </a:bodyPr>
          <a:lstStyle/>
          <a:p>
            <a:r>
              <a:rPr lang="en-US" sz="6000">
                <a:solidFill>
                  <a:schemeClr val="bg2"/>
                </a:solidFill>
                <a:effectLst>
                  <a:outerShdw blurRad="38100" dist="38100" dir="2700000" algn="tl">
                    <a:srgbClr val="000000">
                      <a:alpha val="43137"/>
                    </a:srgbClr>
                  </a:outerShdw>
                </a:effectLst>
                <a:latin typeface="Abril Fatface" panose="02000503000000020003" pitchFamily="2" charset="77"/>
                <a:ea typeface="Nunito Bold" charset="0"/>
                <a:cs typeface="Abhaya Libre ExtraBold" panose="02000603000000000000" pitchFamily="2" charset="77"/>
              </a:rPr>
              <a:t>2. #undef</a:t>
            </a:r>
            <a:endParaRPr lang="en-US" sz="6000" dirty="0">
              <a:solidFill>
                <a:schemeClr val="bg2"/>
              </a:solidFill>
              <a:effectLst>
                <a:outerShdw blurRad="38100" dist="38100" dir="2700000" algn="tl">
                  <a:srgbClr val="000000">
                    <a:alpha val="43137"/>
                  </a:srgbClr>
                </a:outerShdw>
              </a:effectLst>
              <a:latin typeface="Abril Fatface" panose="02000503000000020003" pitchFamily="2" charset="77"/>
              <a:ea typeface="Nunito Bold" charset="0"/>
              <a:cs typeface="Abhaya Libre ExtraBold" panose="02000603000000000000" pitchFamily="2" charset="77"/>
            </a:endParaRPr>
          </a:p>
        </p:txBody>
      </p:sp>
      <p:sp>
        <p:nvSpPr>
          <p:cNvPr id="3" name="Rectangle 2"/>
          <p:cNvSpPr/>
          <p:nvPr/>
        </p:nvSpPr>
        <p:spPr>
          <a:xfrm>
            <a:off x="978089" y="2157699"/>
            <a:ext cx="10235821" cy="2123658"/>
          </a:xfrm>
          <a:prstGeom prst="rect">
            <a:avLst/>
          </a:prstGeom>
        </p:spPr>
        <p:txBody>
          <a:bodyPr wrap="square">
            <a:spAutoFit/>
          </a:bodyPr>
          <a:lstStyle/>
          <a:p>
            <a:pPr algn="just"/>
            <a:r>
              <a:rPr lang="vi-VN" sz="2200">
                <a:solidFill>
                  <a:schemeClr val="bg1"/>
                </a:solidFill>
                <a:latin typeface="Calibri" pitchFamily="34" charset="0"/>
                <a:cs typeface="Calibri" pitchFamily="34" charset="0"/>
              </a:rPr>
              <a:t>Một biểu tượng có thể được định nghĩa bằng cách sử dụng #define hoặc cũng có thể được truyền thông qua dòng lệnh. Vì vậy một biểu tượng có thể không được định nghĩa bằng cách sử dụng chỉ thị #undef.</a:t>
            </a:r>
          </a:p>
          <a:p>
            <a:pPr algn="just"/>
            <a:r>
              <a:rPr lang="vi-VN" sz="2200">
                <a:solidFill>
                  <a:srgbClr val="0070C0"/>
                </a:solidFill>
                <a:latin typeface="Calibri" pitchFamily="34" charset="0"/>
                <a:cs typeface="Calibri" pitchFamily="34" charset="0"/>
              </a:rPr>
              <a:t>	#undef DEBUG</a:t>
            </a:r>
          </a:p>
          <a:p>
            <a:pPr algn="just"/>
            <a:endParaRPr lang="vi-VN" sz="2200">
              <a:solidFill>
                <a:schemeClr val="bg1"/>
              </a:solidFill>
              <a:latin typeface="Calibri" pitchFamily="34" charset="0"/>
              <a:cs typeface="Calibri" pitchFamily="34" charset="0"/>
            </a:endParaRPr>
          </a:p>
          <a:p>
            <a:pPr algn="just"/>
            <a:r>
              <a:rPr lang="vi-VN" sz="2200">
                <a:solidFill>
                  <a:schemeClr val="bg1"/>
                </a:solidFill>
                <a:latin typeface="Calibri" pitchFamily="34" charset="0"/>
                <a:cs typeface="Calibri" pitchFamily="34" charset="0"/>
              </a:rPr>
              <a:t>Undef là biểu tượng tương tự như xóa để nó không tồn tại cho mã sau đó.</a:t>
            </a:r>
          </a:p>
        </p:txBody>
      </p:sp>
    </p:spTree>
    <p:extLst>
      <p:ext uri="{BB962C8B-B14F-4D97-AF65-F5344CB8AC3E}">
        <p14:creationId xmlns:p14="http://schemas.microsoft.com/office/powerpoint/2010/main" val="1882284620"/>
      </p:ext>
    </p:extLst>
  </p:cSld>
  <p:clrMapOvr>
    <a:masterClrMapping/>
  </p:clrMapOvr>
  <p:transition advClick="0"/>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2097C74-47E3-8641-B7A9-8841213445E6}"/>
              </a:ext>
            </a:extLst>
          </p:cNvPr>
          <p:cNvSpPr txBox="1"/>
          <p:nvPr/>
        </p:nvSpPr>
        <p:spPr>
          <a:xfrm>
            <a:off x="739263" y="78999"/>
            <a:ext cx="11130884" cy="1015663"/>
          </a:xfrm>
          <a:prstGeom prst="rect">
            <a:avLst/>
          </a:prstGeom>
          <a:noFill/>
        </p:spPr>
        <p:txBody>
          <a:bodyPr wrap="square" rtlCol="0">
            <a:spAutoFit/>
          </a:bodyPr>
          <a:lstStyle/>
          <a:p>
            <a:r>
              <a:rPr lang="en-US" sz="6000">
                <a:solidFill>
                  <a:schemeClr val="bg1">
                    <a:lumMod val="50000"/>
                  </a:schemeClr>
                </a:solidFill>
                <a:effectLst>
                  <a:outerShdw blurRad="38100" dist="38100" dir="2700000" algn="tl">
                    <a:srgbClr val="000000">
                      <a:alpha val="43137"/>
                    </a:srgbClr>
                  </a:outerShdw>
                </a:effectLst>
                <a:latin typeface="Abril Fatface" panose="02000503000000020003" pitchFamily="2" charset="77"/>
                <a:ea typeface="Nunito Bold" charset="0"/>
                <a:cs typeface="Abhaya Libre ExtraBold" panose="02000603000000000000" pitchFamily="2" charset="77"/>
              </a:rPr>
              <a:t>3. #if</a:t>
            </a:r>
            <a:r>
              <a:rPr lang="vi-VN" sz="6000">
                <a:solidFill>
                  <a:schemeClr val="bg1">
                    <a:lumMod val="50000"/>
                  </a:schemeClr>
                </a:solidFill>
                <a:effectLst>
                  <a:outerShdw blurRad="38100" dist="38100" dir="2700000" algn="tl">
                    <a:srgbClr val="000000">
                      <a:alpha val="43137"/>
                    </a:srgbClr>
                  </a:outerShdw>
                </a:effectLst>
                <a:latin typeface="Abril Fatface" panose="02000503000000020003" pitchFamily="2" charset="77"/>
                <a:ea typeface="Nunito Bold" charset="0"/>
                <a:cs typeface="Abhaya Libre ExtraBold" panose="02000603000000000000" pitchFamily="2" charset="77"/>
              </a:rPr>
              <a:t> (Biên soạn code có điều kiện)</a:t>
            </a:r>
            <a:endParaRPr lang="en-US" sz="6000" dirty="0">
              <a:solidFill>
                <a:schemeClr val="bg1">
                  <a:lumMod val="50000"/>
                </a:schemeClr>
              </a:solidFill>
              <a:effectLst>
                <a:outerShdw blurRad="38100" dist="38100" dir="2700000" algn="tl">
                  <a:srgbClr val="000000">
                    <a:alpha val="43137"/>
                  </a:srgbClr>
                </a:outerShdw>
              </a:effectLst>
              <a:latin typeface="Abril Fatface" panose="02000503000000020003" pitchFamily="2" charset="77"/>
              <a:ea typeface="Nunito Bold" charset="0"/>
              <a:cs typeface="Abhaya Libre ExtraBold" panose="02000603000000000000" pitchFamily="2" charset="77"/>
            </a:endParaRPr>
          </a:p>
        </p:txBody>
      </p:sp>
      <p:pic>
        <p:nvPicPr>
          <p:cNvPr id="9"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92575" y="6005473"/>
            <a:ext cx="762948" cy="78474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2D931F08-6456-4ED5-B6D2-510E6701E5FB}"/>
              </a:ext>
            </a:extLst>
          </p:cNvPr>
          <p:cNvSpPr/>
          <p:nvPr/>
        </p:nvSpPr>
        <p:spPr>
          <a:xfrm>
            <a:off x="672444" y="1559838"/>
            <a:ext cx="10281501" cy="461665"/>
          </a:xfrm>
          <a:prstGeom prst="rect">
            <a:avLst/>
          </a:prstGeom>
        </p:spPr>
        <p:txBody>
          <a:bodyPr wrap="square">
            <a:spAutoFit/>
          </a:bodyPr>
          <a:lstStyle/>
          <a:p>
            <a:r>
              <a:rPr lang="vi-VN" sz="2400" b="1">
                <a:solidFill>
                  <a:schemeClr val="bg1">
                    <a:lumMod val="50000"/>
                  </a:schemeClr>
                </a:solidFill>
                <a:latin typeface="Roboto"/>
              </a:rPr>
              <a:t>Mục đích</a:t>
            </a:r>
            <a:r>
              <a:rPr lang="vi-VN" sz="2400">
                <a:solidFill>
                  <a:schemeClr val="bg1">
                    <a:lumMod val="50000"/>
                  </a:schemeClr>
                </a:solidFill>
                <a:latin typeface="Roboto"/>
              </a:rPr>
              <a:t>: Dùng để thay đổi nội dung cần biên dịch.Kiểm tra một chỉ thị</a:t>
            </a:r>
            <a:endParaRPr lang="vi-VN" sz="2400">
              <a:solidFill>
                <a:schemeClr val="bg1">
                  <a:lumMod val="50000"/>
                </a:schemeClr>
              </a:solidFill>
            </a:endParaRPr>
          </a:p>
        </p:txBody>
      </p:sp>
      <p:sp>
        <p:nvSpPr>
          <p:cNvPr id="10" name="Rectangle 9">
            <a:extLst>
              <a:ext uri="{FF2B5EF4-FFF2-40B4-BE49-F238E27FC236}">
                <a16:creationId xmlns:a16="http://schemas.microsoft.com/office/drawing/2014/main" id="{A88201EB-F531-4654-939D-0143EA98AFCE}"/>
              </a:ext>
            </a:extLst>
          </p:cNvPr>
          <p:cNvSpPr/>
          <p:nvPr/>
        </p:nvSpPr>
        <p:spPr>
          <a:xfrm>
            <a:off x="829559" y="2649537"/>
            <a:ext cx="8964891" cy="2123658"/>
          </a:xfrm>
          <a:prstGeom prst="rect">
            <a:avLst/>
          </a:prstGeom>
        </p:spPr>
        <p:txBody>
          <a:bodyPr wrap="square">
            <a:spAutoFit/>
          </a:bodyPr>
          <a:lstStyle/>
          <a:p>
            <a:pPr lvl="0" algn="just" fontAlgn="base">
              <a:spcBef>
                <a:spcPct val="0"/>
              </a:spcBef>
              <a:spcAft>
                <a:spcPct val="0"/>
              </a:spcAft>
            </a:pPr>
            <a:r>
              <a:rPr lang="vi-VN" sz="2200">
                <a:solidFill>
                  <a:schemeClr val="bg1">
                    <a:lumMod val="50000"/>
                  </a:schemeClr>
                </a:solidFill>
                <a:latin typeface="Calibri" pitchFamily="34" charset="0"/>
                <a:ea typeface="Times New Roman" pitchFamily="18" charset="0"/>
                <a:cs typeface="Calibri" pitchFamily="34" charset="0"/>
              </a:rPr>
              <a:t>Khi trình biên dịch C# gặp một lệnh #if, cuối nó được theo sau bởi một lệnh #endif , nó sẽ biên dịch mã giữa các lệnh nếu xem ký hiệu/biểu tượng đã được xác định . Câu #if trong C# là Boolean và chỉ kiểm tra xem ký hiệu/biểu tượng đã được xác định hay chưa. </a:t>
            </a:r>
          </a:p>
          <a:p>
            <a:pPr lvl="0" algn="just" fontAlgn="base">
              <a:spcBef>
                <a:spcPct val="0"/>
              </a:spcBef>
              <a:spcAft>
                <a:spcPct val="0"/>
              </a:spcAft>
            </a:pPr>
            <a:endParaRPr lang="vi-VN" sz="2200">
              <a:solidFill>
                <a:schemeClr val="bg1">
                  <a:lumMod val="50000"/>
                </a:schemeClr>
              </a:solidFill>
              <a:latin typeface="Calibri" pitchFamily="34" charset="0"/>
              <a:ea typeface="Times New Roman" pitchFamily="18" charset="0"/>
              <a:cs typeface="Calibri" pitchFamily="34" charset="0"/>
            </a:endParaRPr>
          </a:p>
          <a:p>
            <a:pPr lvl="0" algn="just" fontAlgn="base">
              <a:spcBef>
                <a:spcPct val="0"/>
              </a:spcBef>
              <a:spcAft>
                <a:spcPct val="0"/>
              </a:spcAft>
            </a:pPr>
            <a:r>
              <a:rPr lang="vi-VN" sz="2200" b="1">
                <a:solidFill>
                  <a:schemeClr val="bg1">
                    <a:lumMod val="50000"/>
                  </a:schemeClr>
                </a:solidFill>
                <a:latin typeface="Calibri" pitchFamily="34" charset="0"/>
                <a:ea typeface="Times New Roman" pitchFamily="18" charset="0"/>
                <a:cs typeface="Calibri" pitchFamily="34" charset="0"/>
              </a:rPr>
              <a:t>Ví dụ:</a:t>
            </a:r>
          </a:p>
        </p:txBody>
      </p:sp>
    </p:spTree>
    <p:extLst>
      <p:ext uri="{BB962C8B-B14F-4D97-AF65-F5344CB8AC3E}">
        <p14:creationId xmlns:p14="http://schemas.microsoft.com/office/powerpoint/2010/main" val="1133064431"/>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2097C74-47E3-8641-B7A9-8841213445E6}"/>
              </a:ext>
            </a:extLst>
          </p:cNvPr>
          <p:cNvSpPr txBox="1"/>
          <p:nvPr/>
        </p:nvSpPr>
        <p:spPr>
          <a:xfrm>
            <a:off x="739263" y="78999"/>
            <a:ext cx="11130884" cy="1015663"/>
          </a:xfrm>
          <a:prstGeom prst="rect">
            <a:avLst/>
          </a:prstGeom>
          <a:noFill/>
        </p:spPr>
        <p:txBody>
          <a:bodyPr wrap="square" rtlCol="0">
            <a:spAutoFit/>
          </a:bodyPr>
          <a:lstStyle/>
          <a:p>
            <a:r>
              <a:rPr lang="en-US" sz="6000">
                <a:solidFill>
                  <a:schemeClr val="bg1">
                    <a:lumMod val="50000"/>
                  </a:schemeClr>
                </a:solidFill>
                <a:effectLst>
                  <a:outerShdw blurRad="38100" dist="38100" dir="2700000" algn="tl">
                    <a:srgbClr val="000000">
                      <a:alpha val="43137"/>
                    </a:srgbClr>
                  </a:outerShdw>
                </a:effectLst>
                <a:latin typeface="Abril Fatface" panose="02000503000000020003" pitchFamily="2" charset="77"/>
                <a:ea typeface="Nunito Bold" charset="0"/>
                <a:cs typeface="Abhaya Libre ExtraBold" panose="02000603000000000000" pitchFamily="2" charset="77"/>
              </a:rPr>
              <a:t>3. #if</a:t>
            </a:r>
            <a:r>
              <a:rPr lang="vi-VN" sz="6000">
                <a:solidFill>
                  <a:schemeClr val="bg1">
                    <a:lumMod val="50000"/>
                  </a:schemeClr>
                </a:solidFill>
                <a:effectLst>
                  <a:outerShdw blurRad="38100" dist="38100" dir="2700000" algn="tl">
                    <a:srgbClr val="000000">
                      <a:alpha val="43137"/>
                    </a:srgbClr>
                  </a:outerShdw>
                </a:effectLst>
                <a:latin typeface="Abril Fatface" panose="02000503000000020003" pitchFamily="2" charset="77"/>
                <a:ea typeface="Nunito Bold" charset="0"/>
                <a:cs typeface="Abhaya Libre ExtraBold" panose="02000603000000000000" pitchFamily="2" charset="77"/>
              </a:rPr>
              <a:t> (Biên soạn code có điều kiện)</a:t>
            </a:r>
            <a:endParaRPr lang="en-US" sz="6000" dirty="0">
              <a:solidFill>
                <a:schemeClr val="bg1">
                  <a:lumMod val="50000"/>
                </a:schemeClr>
              </a:solidFill>
              <a:effectLst>
                <a:outerShdw blurRad="38100" dist="38100" dir="2700000" algn="tl">
                  <a:srgbClr val="000000">
                    <a:alpha val="43137"/>
                  </a:srgbClr>
                </a:outerShdw>
              </a:effectLst>
              <a:latin typeface="Abril Fatface" panose="02000503000000020003" pitchFamily="2" charset="77"/>
              <a:ea typeface="Nunito Bold" charset="0"/>
              <a:cs typeface="Abhaya Libre ExtraBold" panose="02000603000000000000" pitchFamily="2" charset="77"/>
            </a:endParaRPr>
          </a:p>
        </p:txBody>
      </p:sp>
      <p:sp>
        <p:nvSpPr>
          <p:cNvPr id="2" name="Rectangle 1"/>
          <p:cNvSpPr>
            <a:spLocks noChangeArrowheads="1"/>
          </p:cNvSpPr>
          <p:nvPr/>
        </p:nvSpPr>
        <p:spPr bwMode="auto">
          <a:xfrm>
            <a:off x="321853" y="1478205"/>
            <a:ext cx="11870147" cy="14003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lvl="0" algn="just" eaLnBrk="0" fontAlgn="base" hangingPunct="0">
              <a:spcBef>
                <a:spcPct val="0"/>
              </a:spcBef>
              <a:spcAft>
                <a:spcPct val="0"/>
              </a:spcAft>
            </a:pPr>
            <a:r>
              <a:rPr lang="vi-VN" sz="2200">
                <a:solidFill>
                  <a:schemeClr val="bg1">
                    <a:lumMod val="50000"/>
                  </a:schemeClr>
                </a:solidFill>
                <a:latin typeface="Calibri" pitchFamily="34" charset="0"/>
                <a:cs typeface="Calibri" pitchFamily="34" charset="0"/>
              </a:rPr>
              <a:t>Ở ví dụ trên, chúng ta sử dụng chỉ thị #if để kiểm tra xem QUY có được định nghĩa hay không. Nếu có, sẽ hiện thông báo. Nếu không định nghĩa biểu tượng HUNG thì bạn sẽ không nhận được thông báo vì điều kiện #if sẽ đánh giá là sai.</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vi-VN" sz="2200" b="0" i="0" u="none" strike="noStrike" cap="none" normalizeH="0" baseline="0">
              <a:ln>
                <a:noFill/>
              </a:ln>
              <a:solidFill>
                <a:schemeClr val="bg1">
                  <a:lumMod val="50000"/>
                </a:schemeClr>
              </a:solidFill>
              <a:effectLst/>
              <a:latin typeface="Calibri" pitchFamily="34" charset="0"/>
              <a:cs typeface="Calibri" pitchFamily="34" charset="0"/>
            </a:endParaRPr>
          </a:p>
        </p:txBody>
      </p:sp>
      <p:pic>
        <p:nvPicPr>
          <p:cNvPr id="9"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92575" y="6005473"/>
            <a:ext cx="762948" cy="78474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1">
            <a:extLst>
              <a:ext uri="{FF2B5EF4-FFF2-40B4-BE49-F238E27FC236}">
                <a16:creationId xmlns:a16="http://schemas.microsoft.com/office/drawing/2014/main" id="{5BFD4E52-FB3B-4897-BA73-D5AD3BB3FD90}"/>
              </a:ext>
            </a:extLst>
          </p:cNvPr>
          <p:cNvSpPr>
            <a:spLocks noChangeArrowheads="1"/>
          </p:cNvSpPr>
          <p:nvPr/>
        </p:nvSpPr>
        <p:spPr bwMode="auto">
          <a:xfrm>
            <a:off x="537326" y="3090446"/>
            <a:ext cx="9822731"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vi-VN" sz="2200" b="0"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rPr>
              <a:t>Vì là giá trị boolean nên </a:t>
            </a:r>
            <a:r>
              <a:rPr kumimoji="0" lang="vi-VN" altLang="vi-VN" sz="2200" b="0" i="0" u="none" strike="noStrike" cap="none" normalizeH="0" baseline="0">
                <a:ln>
                  <a:noFill/>
                </a:ln>
                <a:solidFill>
                  <a:schemeClr val="bg1">
                    <a:lumMod val="50000"/>
                  </a:schemeClr>
                </a:solidFill>
                <a:effectLst/>
                <a:ea typeface="Times New Roman" panose="02020603050405020304" pitchFamily="18" charset="0"/>
                <a:cs typeface="Courier New" panose="02070309020205020404" pitchFamily="49" charset="0"/>
              </a:rPr>
              <a:t>#if QUY</a:t>
            </a:r>
            <a:r>
              <a:rPr kumimoji="0" lang="en-US" altLang="vi-VN" sz="2200" b="0" i="0" u="none" strike="noStrike" cap="none" normalizeH="0" baseline="0">
                <a:ln>
                  <a:noFill/>
                </a:ln>
                <a:solidFill>
                  <a:schemeClr val="bg1">
                    <a:lumMod val="50000"/>
                  </a:schemeClr>
                </a:solidFill>
                <a:effectLst/>
                <a:ea typeface="Times New Roman" panose="02020603050405020304" pitchFamily="18" charset="0"/>
                <a:cs typeface="Courier New" panose="02070309020205020404" pitchFamily="49" charset="0"/>
              </a:rPr>
              <a:t> </a:t>
            </a:r>
            <a:r>
              <a:rPr kumimoji="0" lang="vi-VN" altLang="vi-VN" sz="2200" b="0"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rPr>
              <a:t>có cùng ý nghĩa như </a:t>
            </a:r>
            <a:r>
              <a:rPr kumimoji="0" lang="vi-VN" altLang="vi-VN" sz="2200" b="1" i="0" u="none" strike="noStrike" cap="none" normalizeH="0" baseline="0">
                <a:ln>
                  <a:noFill/>
                </a:ln>
                <a:solidFill>
                  <a:schemeClr val="bg1">
                    <a:lumMod val="50000"/>
                  </a:schemeClr>
                </a:solidFill>
                <a:effectLst/>
                <a:ea typeface="Times New Roman" panose="02020603050405020304" pitchFamily="18" charset="0"/>
                <a:cs typeface="Courier New" panose="02070309020205020404" pitchFamily="49" charset="0"/>
              </a:rPr>
              <a:t>#if (QUY == true)</a:t>
            </a:r>
            <a:r>
              <a:rPr kumimoji="0" lang="vi-VN" altLang="vi-VN" sz="2200" b="1"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rPr>
              <a:t>. </a:t>
            </a:r>
            <a:r>
              <a:rPr lang="vi-VN" altLang="vi-VN" sz="2200">
                <a:solidFill>
                  <a:schemeClr val="bg1">
                    <a:lumMod val="50000"/>
                  </a:schemeClr>
                </a:solidFill>
                <a:ea typeface="Times New Roman" panose="02020603050405020304" pitchFamily="18" charset="0"/>
                <a:cs typeface="Segoe UI" panose="020B0502040204020203" pitchFamily="34" charset="0"/>
              </a:rPr>
              <a:t>Ta</a:t>
            </a:r>
            <a:r>
              <a:rPr kumimoji="0" lang="vi-VN" altLang="vi-VN" sz="2200" b="0"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rPr>
              <a:t> có thể sử dụng </a:t>
            </a:r>
            <a:r>
              <a:rPr kumimoji="0" lang="vi-VN" altLang="vi-VN" sz="2200" b="1"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hlinkClick r:id="rId4">
                  <a:extLst>
                    <a:ext uri="{A12FA001-AC4F-418D-AE19-62706E023703}">
                      <ahyp:hlinkClr xmlns:ahyp="http://schemas.microsoft.com/office/drawing/2018/hyperlinkcolor" val="tx"/>
                    </a:ext>
                  </a:extLst>
                </a:hlinkClick>
              </a:rPr>
              <a:t>&amp;&amp;</a:t>
            </a:r>
            <a:r>
              <a:rPr kumimoji="0" lang="vi-VN" altLang="vi-VN" sz="2200" b="0"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hlinkClick r:id="rId4">
                  <a:extLst>
                    <a:ext uri="{A12FA001-AC4F-418D-AE19-62706E023703}">
                      <ahyp:hlinkClr xmlns:ahyp="http://schemas.microsoft.com/office/drawing/2018/hyperlinkcolor" val="tx"/>
                    </a:ext>
                  </a:extLst>
                </a:hlinkClick>
              </a:rPr>
              <a:t> (và)</a:t>
            </a:r>
            <a:r>
              <a:rPr kumimoji="0" lang="vi-VN" altLang="vi-VN" sz="2200" b="0"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rPr>
              <a:t> ,</a:t>
            </a:r>
            <a:r>
              <a:rPr kumimoji="0" lang="vi-VN" altLang="vi-VN" sz="2200" b="1"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rPr>
              <a:t> </a:t>
            </a:r>
            <a:r>
              <a:rPr kumimoji="0" lang="vi-VN" altLang="vi-VN" sz="2200" b="1"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hlinkClick r:id="rId5">
                  <a:extLst>
                    <a:ext uri="{A12FA001-AC4F-418D-AE19-62706E023703}">
                      <ahyp:hlinkClr xmlns:ahyp="http://schemas.microsoft.com/office/drawing/2018/hyperlinkcolor" val="tx"/>
                    </a:ext>
                  </a:extLst>
                </a:hlinkClick>
              </a:rPr>
              <a:t>|| </a:t>
            </a:r>
            <a:r>
              <a:rPr kumimoji="0" lang="vi-VN" altLang="vi-VN" sz="2200" b="0"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hlinkClick r:id="rId5">
                  <a:extLst>
                    <a:ext uri="{A12FA001-AC4F-418D-AE19-62706E023703}">
                      <ahyp:hlinkClr xmlns:ahyp="http://schemas.microsoft.com/office/drawing/2018/hyperlinkcolor" val="tx"/>
                    </a:ext>
                  </a:extLst>
                </a:hlinkClick>
              </a:rPr>
              <a:t>(hoặc)</a:t>
            </a:r>
            <a:r>
              <a:rPr kumimoji="0" lang="vi-VN" altLang="vi-VN" sz="2200" b="0"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rPr>
              <a:t> , và </a:t>
            </a:r>
            <a:r>
              <a:rPr kumimoji="0" lang="vi-VN" altLang="vi-VN" sz="2200" b="1"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hlinkClick r:id="rId6">
                  <a:extLst>
                    <a:ext uri="{A12FA001-AC4F-418D-AE19-62706E023703}">
                      <ahyp:hlinkClr xmlns:ahyp="http://schemas.microsoft.com/office/drawing/2018/hyperlinkcolor" val="tx"/>
                    </a:ext>
                  </a:extLst>
                </a:hlinkClick>
              </a:rPr>
              <a:t>!</a:t>
            </a:r>
            <a:r>
              <a:rPr kumimoji="0" lang="vi-VN" altLang="vi-VN" sz="2200" b="0"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hlinkClick r:id="rId6">
                  <a:extLst>
                    <a:ext uri="{A12FA001-AC4F-418D-AE19-62706E023703}">
                      <ahyp:hlinkClr xmlns:ahyp="http://schemas.microsoft.com/office/drawing/2018/hyperlinkcolor" val="tx"/>
                    </a:ext>
                  </a:extLst>
                </a:hlinkClick>
              </a:rPr>
              <a:t> (không)</a:t>
            </a:r>
            <a:r>
              <a:rPr kumimoji="0" lang="vi-VN" altLang="vi-VN" sz="2200" b="0"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rPr>
              <a:t> toán tử để đánh giá xem nhiều biểu tượng đã được xác định. Ta cũng có thể nhóm các ký hiệu và toán tử với dấu ngoặc đơn.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2200" b="0" i="0" u="none" strike="noStrike" cap="none" normalizeH="0" baseline="0">
              <a:ln>
                <a:noFill/>
              </a:ln>
              <a:solidFill>
                <a:schemeClr val="bg1">
                  <a:lumMod val="50000"/>
                </a:schemeClr>
              </a:solidFill>
              <a:effectLst/>
              <a:ea typeface="Times New Roman" panose="02020603050405020304" pitchFamily="18"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200" b="1" i="0" u="none" strike="noStrike" cap="none" normalizeH="0" baseline="0">
                <a:ln>
                  <a:noFill/>
                </a:ln>
                <a:solidFill>
                  <a:schemeClr val="bg1">
                    <a:lumMod val="50000"/>
                  </a:schemeClr>
                </a:solidFill>
                <a:effectLst/>
                <a:cs typeface="Segoe UI" panose="020B0502040204020203" pitchFamily="34" charset="0"/>
              </a:rPr>
              <a:t>VD:</a:t>
            </a:r>
            <a:endParaRPr kumimoji="0" lang="vi-VN" altLang="vi-VN" sz="2200" b="1" i="0" u="none" strike="noStrike" cap="none" normalizeH="0" baseline="0">
              <a:ln>
                <a:noFill/>
              </a:ln>
              <a:solidFill>
                <a:schemeClr val="bg1">
                  <a:lumMod val="50000"/>
                </a:schemeClr>
              </a:solidFill>
              <a:effectLst/>
            </a:endParaRPr>
          </a:p>
        </p:txBody>
      </p:sp>
    </p:spTree>
    <p:extLst>
      <p:ext uri="{BB962C8B-B14F-4D97-AF65-F5344CB8AC3E}">
        <p14:creationId xmlns:p14="http://schemas.microsoft.com/office/powerpoint/2010/main" val="369914875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7271"/>
            <a:ext cx="4326341" cy="923330"/>
          </a:xfrm>
          <a:prstGeom prst="rect">
            <a:avLst/>
          </a:prstGeom>
          <a:noFill/>
        </p:spPr>
        <p:txBody>
          <a:bodyPr wrap="square" rtlCol="0">
            <a:spAutoFit/>
          </a:bodyPr>
          <a:lstStyle/>
          <a:p>
            <a:pPr algn="ctr"/>
            <a:r>
              <a:rPr lang="en-US" sz="5400">
                <a:solidFill>
                  <a:schemeClr val="bg1">
                    <a:lumMod val="50000"/>
                  </a:schemeClr>
                </a:solidFill>
                <a:effectLst>
                  <a:outerShdw blurRad="38100" dist="38100" dir="2700000" algn="tl">
                    <a:srgbClr val="000000">
                      <a:alpha val="43137"/>
                    </a:srgbClr>
                  </a:outerShdw>
                </a:effectLst>
                <a:latin typeface="Abril Fatface" panose="02000503000000020003" pitchFamily="2" charset="77"/>
                <a:cs typeface="Abhaya Libre" panose="02000603000000000000" pitchFamily="2" charset="77"/>
              </a:rPr>
              <a:t>4. #else</a:t>
            </a:r>
            <a:endParaRPr lang="en-US" sz="5400" dirty="0">
              <a:solidFill>
                <a:schemeClr val="bg1">
                  <a:lumMod val="50000"/>
                </a:schemeClr>
              </a:solidFill>
              <a:effectLst>
                <a:outerShdw blurRad="38100" dist="38100" dir="2700000" algn="tl">
                  <a:srgbClr val="000000">
                    <a:alpha val="43137"/>
                  </a:srgbClr>
                </a:outerShdw>
              </a:effectLst>
              <a:latin typeface="Abril Fatface" panose="02000503000000020003" pitchFamily="2" charset="77"/>
              <a:cs typeface="Abhaya Libre" panose="02000603000000000000" pitchFamily="2" charset="77"/>
            </a:endParaRPr>
          </a:p>
        </p:txBody>
      </p:sp>
      <p:sp>
        <p:nvSpPr>
          <p:cNvPr id="36" name="TextBox 35"/>
          <p:cNvSpPr txBox="1"/>
          <p:nvPr/>
        </p:nvSpPr>
        <p:spPr>
          <a:xfrm>
            <a:off x="191065" y="1072128"/>
            <a:ext cx="11709779" cy="769441"/>
          </a:xfrm>
          <a:prstGeom prst="rect">
            <a:avLst/>
          </a:prstGeom>
          <a:noFill/>
        </p:spPr>
        <p:txBody>
          <a:bodyPr wrap="square" rtlCol="0">
            <a:spAutoFit/>
          </a:bodyPr>
          <a:lstStyle/>
          <a:p>
            <a:pPr algn="just"/>
            <a:r>
              <a:rPr lang="vi-VN" sz="2200">
                <a:solidFill>
                  <a:schemeClr val="bg1">
                    <a:lumMod val="50000"/>
                  </a:schemeClr>
                </a:solidFill>
                <a:latin typeface="Calibri" pitchFamily="34" charset="0"/>
                <a:cs typeface="Calibri" pitchFamily="34" charset="0"/>
              </a:rPr>
              <a:t>Cho phép tạo một lệnh có điều kiện ghép, nếu không có biểu thức nào trong các lệnh #if hoặc  #elif trước đó </a:t>
            </a:r>
            <a:r>
              <a:rPr lang="en-US" sz="2200">
                <a:solidFill>
                  <a:schemeClr val="bg1">
                    <a:lumMod val="50000"/>
                  </a:schemeClr>
                </a:solidFill>
                <a:latin typeface="Calibri" pitchFamily="34" charset="0"/>
                <a:cs typeface="Calibri" pitchFamily="34" charset="0"/>
              </a:rPr>
              <a:t>== </a:t>
            </a:r>
            <a:r>
              <a:rPr lang="vi-VN" sz="2200">
                <a:solidFill>
                  <a:schemeClr val="bg1">
                    <a:lumMod val="50000"/>
                  </a:schemeClr>
                </a:solidFill>
                <a:latin typeface="Calibri" pitchFamily="34" charset="0"/>
                <a:cs typeface="Calibri" pitchFamily="34" charset="0"/>
              </a:rPr>
              <a:t>true, trình biên dịch chạy code giữa #else và sau đó #endif.</a:t>
            </a:r>
          </a:p>
        </p:txBody>
      </p:sp>
      <p:sp>
        <p:nvSpPr>
          <p:cNvPr id="4" name="TextBox 3"/>
          <p:cNvSpPr txBox="1"/>
          <p:nvPr/>
        </p:nvSpPr>
        <p:spPr>
          <a:xfrm>
            <a:off x="-1" y="2244704"/>
            <a:ext cx="4326341" cy="923330"/>
          </a:xfrm>
          <a:prstGeom prst="rect">
            <a:avLst/>
          </a:prstGeom>
          <a:noFill/>
        </p:spPr>
        <p:txBody>
          <a:bodyPr wrap="square" rtlCol="0">
            <a:spAutoFit/>
          </a:bodyPr>
          <a:lstStyle/>
          <a:p>
            <a:pPr algn="ctr"/>
            <a:r>
              <a:rPr lang="en-US" sz="5400">
                <a:solidFill>
                  <a:schemeClr val="bg1">
                    <a:lumMod val="50000"/>
                  </a:schemeClr>
                </a:solidFill>
                <a:effectLst>
                  <a:outerShdw blurRad="38100" dist="38100" dir="2700000" algn="tl">
                    <a:srgbClr val="000000">
                      <a:alpha val="43137"/>
                    </a:srgbClr>
                  </a:outerShdw>
                </a:effectLst>
                <a:latin typeface="Abril Fatface" panose="02000503000000020003" pitchFamily="2" charset="77"/>
                <a:cs typeface="Abhaya Libre" panose="02000603000000000000" pitchFamily="2" charset="77"/>
              </a:rPr>
              <a:t>5. #elif</a:t>
            </a:r>
            <a:endParaRPr lang="en-US" sz="5400" dirty="0">
              <a:solidFill>
                <a:schemeClr val="bg1">
                  <a:lumMod val="50000"/>
                </a:schemeClr>
              </a:solidFill>
              <a:effectLst>
                <a:outerShdw blurRad="38100" dist="38100" dir="2700000" algn="tl">
                  <a:srgbClr val="000000">
                    <a:alpha val="43137"/>
                  </a:srgbClr>
                </a:outerShdw>
              </a:effectLst>
              <a:latin typeface="Abril Fatface" panose="02000503000000020003" pitchFamily="2" charset="77"/>
              <a:cs typeface="Abhaya Libre" panose="02000603000000000000" pitchFamily="2" charset="77"/>
            </a:endParaRPr>
          </a:p>
        </p:txBody>
      </p:sp>
      <p:sp>
        <p:nvSpPr>
          <p:cNvPr id="7" name="TextBox 6"/>
          <p:cNvSpPr txBox="1"/>
          <p:nvPr/>
        </p:nvSpPr>
        <p:spPr>
          <a:xfrm>
            <a:off x="191066" y="3475654"/>
            <a:ext cx="11709778" cy="2492990"/>
          </a:xfrm>
          <a:prstGeom prst="rect">
            <a:avLst/>
          </a:prstGeom>
          <a:noFill/>
        </p:spPr>
        <p:txBody>
          <a:bodyPr wrap="square" rtlCol="0">
            <a:spAutoFit/>
          </a:bodyPr>
          <a:lstStyle/>
          <a:p>
            <a:pPr algn="just"/>
            <a:r>
              <a:rPr lang="vi-VN" sz="2200">
                <a:solidFill>
                  <a:schemeClr val="bg1">
                    <a:lumMod val="50000"/>
                  </a:schemeClr>
                </a:solidFill>
                <a:latin typeface="Calibri" pitchFamily="34" charset="0"/>
                <a:cs typeface="Calibri" pitchFamily="34" charset="0"/>
              </a:rPr>
              <a:t>Cho phép bạn tạo một lệnh ghép có điều kiện. </a:t>
            </a:r>
          </a:p>
          <a:p>
            <a:pPr algn="just"/>
            <a:r>
              <a:rPr lang="vi-VN" sz="2200">
                <a:solidFill>
                  <a:schemeClr val="bg1">
                    <a:lumMod val="50000"/>
                  </a:schemeClr>
                </a:solidFill>
                <a:latin typeface="Calibri" pitchFamily="34" charset="0"/>
                <a:cs typeface="Calibri" pitchFamily="34" charset="0"/>
              </a:rPr>
              <a:t>#elif sẽ được biểu hiện đánh giá nếu không phải trước đó </a:t>
            </a:r>
            <a:r>
              <a:rPr lang="en-US" sz="2200">
                <a:solidFill>
                  <a:schemeClr val="bg1">
                    <a:lumMod val="50000"/>
                  </a:schemeClr>
                </a:solidFill>
                <a:latin typeface="Calibri" pitchFamily="34" charset="0"/>
                <a:cs typeface="Calibri" pitchFamily="34" charset="0"/>
              </a:rPr>
              <a:t>#if</a:t>
            </a:r>
            <a:r>
              <a:rPr lang="vi-VN" sz="2200">
                <a:solidFill>
                  <a:schemeClr val="bg1">
                    <a:lumMod val="50000"/>
                  </a:schemeClr>
                </a:solidFill>
                <a:latin typeface="Calibri" pitchFamily="34" charset="0"/>
                <a:cs typeface="Calibri" pitchFamily="34" charset="0"/>
              </a:rPr>
              <a:t> hay bất kỳ trước, tùy chọn, #elif biểu thị đánh giá để true. Nếu một #elif biểu thức ước lượng true, trình biên dịch sẽ đánh giá tất cả mã giữa lệnh #elif và điều kiện tiếp theo. </a:t>
            </a:r>
          </a:p>
          <a:p>
            <a:r>
              <a:rPr lang="vi-VN" sz="2200">
                <a:solidFill>
                  <a:schemeClr val="bg1">
                    <a:lumMod val="50000"/>
                  </a:schemeClr>
                </a:solidFill>
                <a:latin typeface="Calibri" pitchFamily="34" charset="0"/>
                <a:cs typeface="Calibri" pitchFamily="34" charset="0"/>
              </a:rPr>
              <a:t>Bạn có thể kiểm tra nhiều biểu tượng bằng cách sử dụng #elif như hình dưới đây:</a:t>
            </a:r>
          </a:p>
          <a:p>
            <a:br>
              <a:rPr lang="vi-VN" sz="2400">
                <a:solidFill>
                  <a:schemeClr val="bg1">
                    <a:lumMod val="50000"/>
                  </a:schemeClr>
                </a:solidFill>
              </a:rPr>
            </a:br>
            <a:endParaRPr lang="en-US" sz="2200" dirty="0">
              <a:solidFill>
                <a:schemeClr val="bg1">
                  <a:lumMod val="50000"/>
                </a:schemeClr>
              </a:solidFill>
              <a:latin typeface="Calibri" pitchFamily="34" charset="0"/>
              <a:ea typeface="Nunito Bold" charset="0"/>
              <a:cs typeface="Calibri" pitchFamily="34" charset="0"/>
            </a:endParaRPr>
          </a:p>
        </p:txBody>
      </p:sp>
      <p:pic>
        <p:nvPicPr>
          <p:cNvPr id="11"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92575" y="6005473"/>
            <a:ext cx="762948" cy="784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4631538"/>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a:spLocks noChangeArrowheads="1"/>
          </p:cNvSpPr>
          <p:nvPr/>
        </p:nvSpPr>
        <p:spPr bwMode="auto">
          <a:xfrm>
            <a:off x="482222" y="1720391"/>
            <a:ext cx="11709778" cy="2077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vi-VN" sz="2200">
                <a:solidFill>
                  <a:schemeClr val="bg1">
                    <a:lumMod val="50000"/>
                  </a:schemeClr>
                </a:solidFill>
                <a:latin typeface="Calibri" pitchFamily="34" charset="0"/>
                <a:ea typeface="Times New Roman" pitchFamily="18" charset="0"/>
                <a:cs typeface="Calibri" pitchFamily="34" charset="0"/>
              </a:rPr>
              <a:t>#endif </a:t>
            </a:r>
            <a:r>
              <a:rPr kumimoji="0" lang="vi-VN" sz="2200" b="0" i="0" u="none" strike="noStrike" cap="none" normalizeH="0" baseline="0">
                <a:ln>
                  <a:noFill/>
                </a:ln>
                <a:solidFill>
                  <a:schemeClr val="bg1">
                    <a:lumMod val="50000"/>
                  </a:schemeClr>
                </a:solidFill>
                <a:effectLst/>
                <a:latin typeface="Calibri" pitchFamily="34" charset="0"/>
                <a:ea typeface="Times New Roman" pitchFamily="18" charset="0"/>
                <a:cs typeface="Calibri" pitchFamily="34" charset="0"/>
              </a:rPr>
              <a:t>chỉ định kết thúc một lệnh có điều kiện, bắt đầu bằng lệnh #if. </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sz="2200" b="0" i="0" u="none" strike="noStrike" cap="none" normalizeH="0" baseline="0">
                <a:ln>
                  <a:noFill/>
                </a:ln>
                <a:solidFill>
                  <a:srgbClr val="0070C0"/>
                </a:solidFill>
                <a:effectLst/>
                <a:latin typeface="Calibri" pitchFamily="34" charset="0"/>
                <a:ea typeface="Times New Roman" pitchFamily="18" charset="0"/>
                <a:cs typeface="Calibri" pitchFamily="34" charset="0"/>
              </a:rPr>
              <a:t>	#define DEBUG </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sz="2200" b="0" i="0" u="none" strike="noStrike" cap="none" normalizeH="0" baseline="0">
                <a:ln>
                  <a:noFill/>
                </a:ln>
                <a:solidFill>
                  <a:srgbClr val="007D9A"/>
                </a:solidFill>
                <a:effectLst/>
                <a:latin typeface="Calibri" pitchFamily="34" charset="0"/>
                <a:ea typeface="Times New Roman" pitchFamily="18" charset="0"/>
                <a:cs typeface="Calibri" pitchFamily="34" charset="0"/>
              </a:rPr>
              <a:t> 	  </a:t>
            </a:r>
            <a:r>
              <a:rPr kumimoji="0" lang="vi-VN" sz="2200" b="0" i="0" u="none" strike="noStrike" cap="none" normalizeH="0" baseline="0">
                <a:ln>
                  <a:noFill/>
                </a:ln>
                <a:solidFill>
                  <a:srgbClr val="008000"/>
                </a:solidFill>
                <a:effectLst/>
                <a:latin typeface="Calibri" pitchFamily="34" charset="0"/>
                <a:ea typeface="Times New Roman" pitchFamily="18" charset="0"/>
                <a:cs typeface="Calibri" pitchFamily="34"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sz="2200" b="0" i="0" u="none" strike="noStrike" cap="none" normalizeH="0" baseline="0">
                <a:ln>
                  <a:noFill/>
                </a:ln>
                <a:solidFill>
                  <a:srgbClr val="00B0F0"/>
                </a:solidFill>
                <a:effectLst/>
                <a:latin typeface="Calibri" pitchFamily="34" charset="0"/>
                <a:ea typeface="Times New Roman" pitchFamily="18" charset="0"/>
                <a:cs typeface="Calibri" pitchFamily="34" charset="0"/>
              </a:rPr>
              <a:t>	</a:t>
            </a:r>
            <a:r>
              <a:rPr kumimoji="0" lang="vi-VN" sz="2200" b="0" i="0" u="none" strike="noStrike" cap="none" normalizeH="0" baseline="0">
                <a:ln>
                  <a:noFill/>
                </a:ln>
                <a:solidFill>
                  <a:srgbClr val="0070C0"/>
                </a:solidFill>
                <a:effectLst/>
                <a:latin typeface="Calibri" pitchFamily="34" charset="0"/>
                <a:ea typeface="Times New Roman" pitchFamily="18" charset="0"/>
                <a:cs typeface="Calibri" pitchFamily="34" charset="0"/>
              </a:rPr>
              <a:t>#if DEBUG      </a:t>
            </a:r>
          </a:p>
          <a:p>
            <a:pPr lvl="0" eaLnBrk="0" fontAlgn="base" hangingPunct="0">
              <a:spcBef>
                <a:spcPct val="0"/>
              </a:spcBef>
              <a:spcAft>
                <a:spcPct val="0"/>
              </a:spcAft>
            </a:pPr>
            <a:r>
              <a:rPr kumimoji="0" lang="vi-VN" sz="2200" b="0" i="0" u="none" strike="noStrike" cap="none" normalizeH="0" baseline="0">
                <a:ln>
                  <a:noFill/>
                </a:ln>
                <a:solidFill>
                  <a:srgbClr val="171717"/>
                </a:solidFill>
                <a:effectLst/>
                <a:latin typeface="Calibri" pitchFamily="34" charset="0"/>
                <a:ea typeface="Times New Roman" pitchFamily="18" charset="0"/>
                <a:cs typeface="Calibri" pitchFamily="34" charset="0"/>
              </a:rPr>
              <a:t>		Console.WriteLine(</a:t>
            </a:r>
            <a:r>
              <a:rPr kumimoji="0" lang="vi-VN" sz="2200" b="0" i="0" u="none" strike="noStrike" cap="none" normalizeH="0" baseline="0">
                <a:ln>
                  <a:noFill/>
                </a:ln>
                <a:solidFill>
                  <a:srgbClr val="A31515"/>
                </a:solidFill>
                <a:effectLst/>
                <a:latin typeface="Calibri" pitchFamily="34" charset="0"/>
                <a:ea typeface="Times New Roman" pitchFamily="18" charset="0"/>
                <a:cs typeface="Calibri" pitchFamily="34" charset="0"/>
              </a:rPr>
              <a:t>"</a:t>
            </a:r>
            <a:r>
              <a:rPr lang="vi-VN" sz="2200">
                <a:solidFill>
                  <a:srgbClr val="990000"/>
                </a:solidFill>
                <a:latin typeface="Calibri" pitchFamily="34" charset="0"/>
                <a:cs typeface="Calibri" pitchFamily="34" charset="0"/>
              </a:rPr>
              <a:t> You have defined DEBUG symbol </a:t>
            </a:r>
            <a:r>
              <a:rPr kumimoji="0" lang="vi-VN" sz="2200" b="0" i="0" u="none" strike="noStrike" cap="none" normalizeH="0" baseline="0">
                <a:ln>
                  <a:noFill/>
                </a:ln>
                <a:solidFill>
                  <a:srgbClr val="A31515"/>
                </a:solidFill>
                <a:effectLst/>
                <a:latin typeface="Calibri" pitchFamily="34" charset="0"/>
                <a:ea typeface="Times New Roman" pitchFamily="18" charset="0"/>
                <a:cs typeface="Calibri" pitchFamily="34" charset="0"/>
              </a:rPr>
              <a:t>"</a:t>
            </a:r>
            <a:r>
              <a:rPr kumimoji="0" lang="vi-VN" sz="2200" b="0" i="0" u="none" strike="noStrike" cap="none" normalizeH="0" baseline="0">
                <a:ln>
                  <a:noFill/>
                </a:ln>
                <a:solidFill>
                  <a:srgbClr val="171717"/>
                </a:solidFill>
                <a:effectLst/>
                <a:latin typeface="Calibri" pitchFamily="34" charset="0"/>
                <a:ea typeface="Times New Roman" pitchFamily="18" charset="0"/>
                <a:cs typeface="Calibri"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sz="2200" b="0" i="0" u="none" strike="noStrike" cap="none" normalizeH="0" baseline="0">
                <a:ln>
                  <a:noFill/>
                </a:ln>
                <a:solidFill>
                  <a:srgbClr val="0070C0"/>
                </a:solidFill>
                <a:effectLst/>
                <a:latin typeface="Calibri" pitchFamily="34" charset="0"/>
                <a:ea typeface="Times New Roman" pitchFamily="18" charset="0"/>
                <a:cs typeface="Calibri" pitchFamily="34" charset="0"/>
              </a:rPr>
              <a:t>	#endif  </a:t>
            </a:r>
            <a:endParaRPr kumimoji="0" lang="vi-VN" sz="2200" b="0" i="0" u="none" strike="noStrike" cap="none" normalizeH="0" baseline="0">
              <a:ln>
                <a:noFill/>
              </a:ln>
              <a:solidFill>
                <a:srgbClr val="0070C0"/>
              </a:solidFill>
              <a:effectLst/>
              <a:latin typeface="Calibri" pitchFamily="34" charset="0"/>
              <a:cs typeface="Calibri" pitchFamily="34" charset="0"/>
            </a:endParaRPr>
          </a:p>
        </p:txBody>
      </p:sp>
      <p:sp>
        <p:nvSpPr>
          <p:cNvPr id="4" name="TextBox 3"/>
          <p:cNvSpPr txBox="1"/>
          <p:nvPr/>
        </p:nvSpPr>
        <p:spPr>
          <a:xfrm>
            <a:off x="-2" y="823970"/>
            <a:ext cx="4326341" cy="1015663"/>
          </a:xfrm>
          <a:prstGeom prst="rect">
            <a:avLst/>
          </a:prstGeom>
          <a:noFill/>
        </p:spPr>
        <p:txBody>
          <a:bodyPr wrap="square" rtlCol="0">
            <a:spAutoFit/>
          </a:bodyPr>
          <a:lstStyle/>
          <a:p>
            <a:pPr algn="ctr"/>
            <a:r>
              <a:rPr lang="en-US" sz="6000">
                <a:solidFill>
                  <a:schemeClr val="bg1">
                    <a:lumMod val="50000"/>
                  </a:schemeClr>
                </a:solidFill>
                <a:effectLst>
                  <a:outerShdw blurRad="38100" dist="38100" dir="2700000" algn="tl">
                    <a:srgbClr val="000000">
                      <a:alpha val="43137"/>
                    </a:srgbClr>
                  </a:outerShdw>
                </a:effectLst>
                <a:latin typeface="Abril Fatface" panose="02000503000000020003" pitchFamily="2" charset="77"/>
                <a:cs typeface="Abhaya Libre" panose="02000603000000000000" pitchFamily="2" charset="77"/>
              </a:rPr>
              <a:t>6. #endif</a:t>
            </a:r>
            <a:endParaRPr lang="en-US" sz="6000" dirty="0">
              <a:solidFill>
                <a:schemeClr val="bg1">
                  <a:lumMod val="50000"/>
                </a:schemeClr>
              </a:solidFill>
              <a:effectLst>
                <a:outerShdw blurRad="38100" dist="38100" dir="2700000" algn="tl">
                  <a:srgbClr val="000000">
                    <a:alpha val="43137"/>
                  </a:srgbClr>
                </a:outerShdw>
              </a:effectLst>
              <a:latin typeface="Abril Fatface" panose="02000503000000020003" pitchFamily="2" charset="77"/>
              <a:cs typeface="Abhaya Libre" panose="02000603000000000000" pitchFamily="2" charset="77"/>
            </a:endParaRPr>
          </a:p>
        </p:txBody>
      </p:sp>
      <p:pic>
        <p:nvPicPr>
          <p:cNvPr id="5"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5637" y="6005473"/>
            <a:ext cx="762948" cy="784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059149"/>
      </p:ext>
    </p:extLst>
  </p:cSld>
  <p:clrMapOvr>
    <a:masterClrMapping/>
  </p:clrMapOvr>
  <p:transition advClick="0"/>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extBox 61">
            <a:extLst>
              <a:ext uri="{FF2B5EF4-FFF2-40B4-BE49-F238E27FC236}">
                <a16:creationId xmlns:a16="http://schemas.microsoft.com/office/drawing/2014/main" id="{3E5E686F-F67B-7A42-AC64-58C8212B9917}"/>
              </a:ext>
            </a:extLst>
          </p:cNvPr>
          <p:cNvSpPr txBox="1"/>
          <p:nvPr/>
        </p:nvSpPr>
        <p:spPr>
          <a:xfrm>
            <a:off x="523826" y="1292112"/>
            <a:ext cx="11049473" cy="2862322"/>
          </a:xfrm>
          <a:prstGeom prst="rect">
            <a:avLst/>
          </a:prstGeom>
          <a:noFill/>
        </p:spPr>
        <p:txBody>
          <a:bodyPr wrap="square" rtlCol="0">
            <a:spAutoFit/>
          </a:bodyPr>
          <a:lstStyle/>
          <a:p>
            <a:pPr lvl="0"/>
            <a:r>
              <a:rPr lang="vi-VN" sz="2000">
                <a:effectLst>
                  <a:outerShdw blurRad="38100" dist="38100" dir="2700000" algn="tl">
                    <a:srgbClr val="000000">
                      <a:alpha val="43137"/>
                    </a:srgbClr>
                  </a:outerShdw>
                </a:effectLst>
                <a:latin typeface="Calibri" pitchFamily="34" charset="0"/>
                <a:cs typeface="Calibri" pitchFamily="34" charset="0"/>
              </a:rPr>
              <a:t>Các chỉ thị tiền xử lý #warning và #error được sử dụng để hiển thị các cảnh báo và lỗi tương ứng. </a:t>
            </a:r>
          </a:p>
          <a:p>
            <a:pPr lvl="0"/>
            <a:r>
              <a:rPr lang="vi-VN" sz="2000">
                <a:effectLst>
                  <a:outerShdw blurRad="38100" dist="38100" dir="2700000" algn="tl">
                    <a:srgbClr val="000000">
                      <a:alpha val="43137"/>
                    </a:srgbClr>
                  </a:outerShdw>
                </a:effectLst>
                <a:latin typeface="Calibri" pitchFamily="34" charset="0"/>
                <a:cs typeface="Calibri" pitchFamily="34" charset="0"/>
              </a:rPr>
              <a:t>Điểm khác nhau duy nhất là:</a:t>
            </a:r>
            <a:br>
              <a:rPr lang="vi-VN" sz="2000">
                <a:effectLst>
                  <a:outerShdw blurRad="38100" dist="38100" dir="2700000" algn="tl">
                    <a:srgbClr val="000000">
                      <a:alpha val="43137"/>
                    </a:srgbClr>
                  </a:outerShdw>
                </a:effectLst>
                <a:latin typeface="Calibri" pitchFamily="34" charset="0"/>
                <a:cs typeface="Calibri" pitchFamily="34" charset="0"/>
              </a:rPr>
            </a:br>
            <a:r>
              <a:rPr lang="vi-VN" sz="2000">
                <a:effectLst>
                  <a:outerShdw blurRad="38100" dist="38100" dir="2700000" algn="tl">
                    <a:srgbClr val="000000">
                      <a:alpha val="43137"/>
                    </a:srgbClr>
                  </a:outerShdw>
                </a:effectLst>
                <a:latin typeface="Calibri" pitchFamily="34" charset="0"/>
                <a:cs typeface="Calibri" pitchFamily="34" charset="0"/>
              </a:rPr>
              <a:t>	#warning không ngừng hiển thị thông báo trong quá trình biên dịch.</a:t>
            </a:r>
          </a:p>
          <a:p>
            <a:pPr lvl="0"/>
            <a:r>
              <a:rPr lang="vi-VN" sz="2000">
                <a:effectLst>
                  <a:outerShdw blurRad="38100" dist="38100" dir="2700000" algn="tl">
                    <a:srgbClr val="000000">
                      <a:alpha val="43137"/>
                    </a:srgbClr>
                  </a:outerShdw>
                </a:effectLst>
                <a:latin typeface="Calibri" pitchFamily="34" charset="0"/>
                <a:cs typeface="Calibri" pitchFamily="34" charset="0"/>
              </a:rPr>
              <a:t>	#error tạm dừng quá trình biên dịch để hiển thị thông báo lỗi.</a:t>
            </a:r>
            <a:br>
              <a:rPr lang="en-US" sz="2000">
                <a:effectLst>
                  <a:outerShdw blurRad="38100" dist="38100" dir="2700000" algn="tl">
                    <a:srgbClr val="000000">
                      <a:alpha val="43137"/>
                    </a:srgbClr>
                  </a:outerShdw>
                </a:effectLst>
                <a:latin typeface="Calibri" pitchFamily="34" charset="0"/>
                <a:cs typeface="Calibri" pitchFamily="34" charset="0"/>
              </a:rPr>
            </a:br>
            <a:br>
              <a:rPr lang="en-US" sz="2000">
                <a:effectLst>
                  <a:outerShdw blurRad="38100" dist="38100" dir="2700000" algn="tl">
                    <a:srgbClr val="000000">
                      <a:alpha val="43137"/>
                    </a:srgbClr>
                  </a:outerShdw>
                </a:effectLst>
                <a:latin typeface="Calibri" pitchFamily="34" charset="0"/>
                <a:cs typeface="Calibri" pitchFamily="34" charset="0"/>
              </a:rPr>
            </a:br>
            <a:r>
              <a:rPr lang="en-US" sz="2000">
                <a:effectLst>
                  <a:outerShdw blurRad="38100" dist="38100" dir="2700000" algn="tl">
                    <a:srgbClr val="000000">
                      <a:alpha val="43137"/>
                    </a:srgbClr>
                  </a:outerShdw>
                </a:effectLst>
                <a:latin typeface="Calibri" pitchFamily="34" charset="0"/>
                <a:cs typeface="Calibri" pitchFamily="34" charset="0"/>
              </a:rPr>
              <a:t>#warning cho phép người dùng tạo cảnh báo từ 1 vị trí cụ thể trong đoạn code để cảnh báo là hàm này sẽ có thể dẫn đến lỗi trong quá trình chạy.</a:t>
            </a:r>
            <a:endParaRPr lang="vi-VN" sz="2000">
              <a:effectLst>
                <a:outerShdw blurRad="38100" dist="38100" dir="2700000" algn="tl">
                  <a:srgbClr val="000000">
                    <a:alpha val="43137"/>
                  </a:srgbClr>
                </a:outerShdw>
              </a:effectLst>
              <a:latin typeface="Calibri" pitchFamily="34" charset="0"/>
              <a:cs typeface="Calibri" pitchFamily="34" charset="0"/>
            </a:endParaRPr>
          </a:p>
          <a:p>
            <a:r>
              <a:rPr lang="en-US" sz="2000">
                <a:effectLst>
                  <a:outerShdw blurRad="38100" dist="38100" dir="2700000" algn="tl">
                    <a:srgbClr val="000000">
                      <a:alpha val="43137"/>
                    </a:srgbClr>
                  </a:outerShdw>
                </a:effectLst>
                <a:latin typeface="Calibri" pitchFamily="34" charset="0"/>
                <a:cs typeface="Calibri" pitchFamily="34" charset="0"/>
              </a:rPr>
              <a:t> </a:t>
            </a:r>
            <a:endParaRPr lang="vi-VN" sz="2000">
              <a:effectLst>
                <a:outerShdw blurRad="38100" dist="38100" dir="2700000" algn="tl">
                  <a:srgbClr val="000000">
                    <a:alpha val="43137"/>
                  </a:srgbClr>
                </a:outerShdw>
              </a:effectLst>
              <a:latin typeface="Calibri" pitchFamily="34" charset="0"/>
              <a:cs typeface="Calibri" pitchFamily="34" charset="0"/>
            </a:endParaRPr>
          </a:p>
          <a:p>
            <a:r>
              <a:rPr lang="en-US" sz="2000">
                <a:effectLst>
                  <a:outerShdw blurRad="38100" dist="38100" dir="2700000" algn="tl">
                    <a:srgbClr val="000000">
                      <a:alpha val="43137"/>
                    </a:srgbClr>
                  </a:outerShdw>
                </a:effectLst>
                <a:latin typeface="Calibri" pitchFamily="34" charset="0"/>
                <a:cs typeface="Calibri" pitchFamily="34" charset="0"/>
              </a:rPr>
              <a:t>Mục đích giúp người dùng nhận biết chỗ nào sắp lỗi , hoặc cần phải chỉnh sửa để code có thể chạy đúng</a:t>
            </a:r>
            <a:endParaRPr lang="vi-VN" sz="2000">
              <a:effectLst>
                <a:outerShdw blurRad="38100" dist="38100" dir="2700000" algn="tl">
                  <a:srgbClr val="000000">
                    <a:alpha val="43137"/>
                  </a:srgbClr>
                </a:outerShdw>
              </a:effectLst>
              <a:latin typeface="Calibri" pitchFamily="34" charset="0"/>
              <a:cs typeface="Calibri" pitchFamily="34" charset="0"/>
            </a:endParaRPr>
          </a:p>
        </p:txBody>
      </p:sp>
      <p:sp>
        <p:nvSpPr>
          <p:cNvPr id="63" name="TextBox 62">
            <a:extLst>
              <a:ext uri="{FF2B5EF4-FFF2-40B4-BE49-F238E27FC236}">
                <a16:creationId xmlns:a16="http://schemas.microsoft.com/office/drawing/2014/main" id="{60C170A5-2BCC-1641-AC0F-97230E222901}"/>
              </a:ext>
            </a:extLst>
          </p:cNvPr>
          <p:cNvSpPr txBox="1"/>
          <p:nvPr/>
        </p:nvSpPr>
        <p:spPr>
          <a:xfrm>
            <a:off x="142354" y="317263"/>
            <a:ext cx="5607883" cy="1107996"/>
          </a:xfrm>
          <a:prstGeom prst="rect">
            <a:avLst/>
          </a:prstGeom>
          <a:noFill/>
        </p:spPr>
        <p:txBody>
          <a:bodyPr wrap="square" rtlCol="0">
            <a:spAutoFit/>
          </a:bodyPr>
          <a:lstStyle/>
          <a:p>
            <a:pPr algn="ctr"/>
            <a:r>
              <a:rPr lang="en-US" sz="660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rPr>
              <a:t>7. #warning</a:t>
            </a:r>
            <a:endParaRPr lang="en-US" sz="6600" dirty="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endParaRPr>
          </a:p>
        </p:txBody>
      </p:sp>
      <p:pic>
        <p:nvPicPr>
          <p:cNvPr id="10"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354" y="6005472"/>
            <a:ext cx="762948" cy="78474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p:cNvPicPr/>
          <p:nvPr/>
        </p:nvPicPr>
        <p:blipFill>
          <a:blip r:embed="rId4"/>
          <a:stretch>
            <a:fillRect/>
          </a:stretch>
        </p:blipFill>
        <p:spPr>
          <a:xfrm>
            <a:off x="805216" y="4612943"/>
            <a:ext cx="10768083" cy="996287"/>
          </a:xfrm>
          <a:prstGeom prst="rect">
            <a:avLst/>
          </a:prstGeom>
        </p:spPr>
      </p:pic>
    </p:spTree>
    <p:extLst>
      <p:ext uri="{BB962C8B-B14F-4D97-AF65-F5344CB8AC3E}">
        <p14:creationId xmlns:p14="http://schemas.microsoft.com/office/powerpoint/2010/main" val="120165549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388" y="6005472"/>
            <a:ext cx="762948" cy="78474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3E5E686F-F67B-7A42-AC64-58C8212B9917}"/>
              </a:ext>
            </a:extLst>
          </p:cNvPr>
          <p:cNvSpPr txBox="1"/>
          <p:nvPr/>
        </p:nvSpPr>
        <p:spPr>
          <a:xfrm>
            <a:off x="523826" y="1169282"/>
            <a:ext cx="11049473" cy="2800767"/>
          </a:xfrm>
          <a:prstGeom prst="rect">
            <a:avLst/>
          </a:prstGeom>
          <a:noFill/>
        </p:spPr>
        <p:txBody>
          <a:bodyPr wrap="square" rtlCol="0">
            <a:spAutoFit/>
          </a:bodyPr>
          <a:lstStyle/>
          <a:p>
            <a:pPr lvl="0"/>
            <a:r>
              <a:rPr lang="en-US" sz="2200">
                <a:effectLst>
                  <a:outerShdw blurRad="38100" dist="38100" dir="2700000" algn="tl">
                    <a:srgbClr val="000000">
                      <a:alpha val="43137"/>
                    </a:srgbClr>
                  </a:outerShdw>
                </a:effectLst>
              </a:rPr>
              <a:t>#error giúp lập trình viên phát hiện ra lỗi dễ dàng và cho người dùng biết cính xác sai lỗi gì, ở vị trí nào. Ngoài ra, nếu double click vào 1 #error nào đó thì nó sẽ di chuyển con trỏ chuột của người dùng đến vị trí sai đó.</a:t>
            </a:r>
          </a:p>
          <a:p>
            <a:pPr lvl="0"/>
            <a:endParaRPr lang="vi-VN" sz="2200">
              <a:effectLst>
                <a:outerShdw blurRad="38100" dist="38100" dir="2700000" algn="tl">
                  <a:srgbClr val="000000">
                    <a:alpha val="43137"/>
                  </a:srgbClr>
                </a:outerShdw>
              </a:effectLst>
            </a:endParaRPr>
          </a:p>
          <a:p>
            <a:r>
              <a:rPr lang="en-US" sz="2200">
                <a:effectLst>
                  <a:outerShdw blurRad="38100" dist="38100" dir="2700000" algn="tl">
                    <a:srgbClr val="000000">
                      <a:alpha val="43137"/>
                    </a:srgbClr>
                  </a:outerShdw>
                </a:effectLst>
              </a:rPr>
              <a:t>Chức năng Error(lỗi) do người phát triển phần mềm lập trình sẵn trong phần mềm viết code, có tác dụng khi người dùng viết sai hoặc thiếu code thì chức năng Error sẽ thông báo rằng code đã bị lỗi, thiếu ở thời điểm nào, vị trí nào được hiển thị ở thanh biên dịch Error List cho người dùng dễ dàng nhận biết và sửa lỗi.</a:t>
            </a:r>
            <a:endParaRPr lang="vi-VN" sz="2200">
              <a:effectLst>
                <a:outerShdw blurRad="38100" dist="38100" dir="2700000" algn="tl">
                  <a:srgbClr val="000000">
                    <a:alpha val="43137"/>
                  </a:srgbClr>
                </a:outerShdw>
              </a:effectLst>
            </a:endParaRPr>
          </a:p>
        </p:txBody>
      </p:sp>
      <p:sp>
        <p:nvSpPr>
          <p:cNvPr id="18" name="TextBox 17">
            <a:extLst>
              <a:ext uri="{FF2B5EF4-FFF2-40B4-BE49-F238E27FC236}">
                <a16:creationId xmlns:a16="http://schemas.microsoft.com/office/drawing/2014/main" id="{60C170A5-2BCC-1641-AC0F-97230E222901}"/>
              </a:ext>
            </a:extLst>
          </p:cNvPr>
          <p:cNvSpPr txBox="1"/>
          <p:nvPr/>
        </p:nvSpPr>
        <p:spPr>
          <a:xfrm>
            <a:off x="142354" y="317263"/>
            <a:ext cx="5607883" cy="1107996"/>
          </a:xfrm>
          <a:prstGeom prst="rect">
            <a:avLst/>
          </a:prstGeom>
          <a:noFill/>
        </p:spPr>
        <p:txBody>
          <a:bodyPr wrap="square" rtlCol="0">
            <a:spAutoFit/>
          </a:bodyPr>
          <a:lstStyle/>
          <a:p>
            <a:pPr algn="ctr"/>
            <a:r>
              <a:rPr lang="en-US" sz="660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rPr>
              <a:t>8. #error</a:t>
            </a:r>
            <a:endParaRPr lang="en-US" sz="6600" dirty="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endParaRPr>
          </a:p>
        </p:txBody>
      </p:sp>
      <p:pic>
        <p:nvPicPr>
          <p:cNvPr id="21" name="Picture 20"/>
          <p:cNvPicPr/>
          <p:nvPr/>
        </p:nvPicPr>
        <p:blipFill>
          <a:blip r:embed="rId4"/>
          <a:stretch>
            <a:fillRect/>
          </a:stretch>
        </p:blipFill>
        <p:spPr>
          <a:xfrm>
            <a:off x="1684565" y="4075263"/>
            <a:ext cx="8727994" cy="2322582"/>
          </a:xfrm>
          <a:prstGeom prst="rect">
            <a:avLst/>
          </a:prstGeom>
        </p:spPr>
      </p:pic>
    </p:spTree>
    <p:extLst>
      <p:ext uri="{BB962C8B-B14F-4D97-AF65-F5344CB8AC3E}">
        <p14:creationId xmlns:p14="http://schemas.microsoft.com/office/powerpoint/2010/main" val="1426339121"/>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5E686F-F67B-7A42-AC64-58C8212B9917}"/>
              </a:ext>
            </a:extLst>
          </p:cNvPr>
          <p:cNvSpPr txBox="1"/>
          <p:nvPr/>
        </p:nvSpPr>
        <p:spPr>
          <a:xfrm>
            <a:off x="387348" y="923243"/>
            <a:ext cx="11349727" cy="1015663"/>
          </a:xfrm>
          <a:prstGeom prst="rect">
            <a:avLst/>
          </a:prstGeom>
          <a:noFill/>
        </p:spPr>
        <p:txBody>
          <a:bodyPr wrap="square" rtlCol="0">
            <a:spAutoFit/>
          </a:bodyPr>
          <a:lstStyle/>
          <a:p>
            <a:r>
              <a:rPr lang="vi-VN" sz="2000">
                <a:solidFill>
                  <a:schemeClr val="bg1">
                    <a:lumMod val="50000"/>
                  </a:schemeClr>
                </a:solidFill>
                <a:latin typeface="Calibri" pitchFamily="34" charset="0"/>
                <a:cs typeface="Calibri" pitchFamily="34" charset="0"/>
              </a:rPr>
              <a:t>Các chỉ thị tiền xử lý #region và #endregion hữu ích trong trường hợp khi bạn mã hóa trong Visual Studio IDE, cho phép bạn định nghĩa một vùng mã là một khối duy nhất để thu gọn hoặc mở rộng toàn bộ khối.</a:t>
            </a:r>
          </a:p>
          <a:p>
            <a:r>
              <a:rPr lang="vi-VN" sz="2000">
                <a:solidFill>
                  <a:schemeClr val="bg1">
                    <a:lumMod val="50000"/>
                  </a:schemeClr>
                </a:solidFill>
                <a:latin typeface="Calibri" pitchFamily="34" charset="0"/>
                <a:cs typeface="Calibri" pitchFamily="34" charset="0"/>
              </a:rPr>
              <a:t>	Ví dụ đoạn mã:</a:t>
            </a:r>
          </a:p>
        </p:txBody>
      </p:sp>
      <p:sp>
        <p:nvSpPr>
          <p:cNvPr id="4" name="TextBox 3">
            <a:extLst>
              <a:ext uri="{FF2B5EF4-FFF2-40B4-BE49-F238E27FC236}">
                <a16:creationId xmlns:a16="http://schemas.microsoft.com/office/drawing/2014/main" id="{60C170A5-2BCC-1641-AC0F-97230E222901}"/>
              </a:ext>
            </a:extLst>
          </p:cNvPr>
          <p:cNvSpPr txBox="1"/>
          <p:nvPr/>
        </p:nvSpPr>
        <p:spPr>
          <a:xfrm>
            <a:off x="142354" y="61286"/>
            <a:ext cx="5607883" cy="1107996"/>
          </a:xfrm>
          <a:prstGeom prst="rect">
            <a:avLst/>
          </a:prstGeom>
          <a:noFill/>
        </p:spPr>
        <p:txBody>
          <a:bodyPr wrap="square" rtlCol="0">
            <a:spAutoFit/>
          </a:bodyPr>
          <a:lstStyle/>
          <a:p>
            <a:pPr algn="ctr"/>
            <a:r>
              <a:rPr lang="en-US" sz="660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rPr>
              <a:t>9. #region</a:t>
            </a:r>
            <a:endParaRPr lang="en-US" sz="6600" dirty="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endParaRPr>
          </a:p>
        </p:txBody>
      </p:sp>
      <p:pic>
        <p:nvPicPr>
          <p:cNvPr id="5" name="Picture 4" descr="chi thi tien xu ly preprocessor directive trong c 8"/>
          <p:cNvPicPr/>
          <p:nvPr/>
        </p:nvPicPr>
        <p:blipFill>
          <a:blip r:embed="rId2">
            <a:extLst>
              <a:ext uri="{28A0092B-C50C-407E-A947-70E740481C1C}">
                <a14:useLocalDpi xmlns:a14="http://schemas.microsoft.com/office/drawing/2010/main" val="0"/>
              </a:ext>
            </a:extLst>
          </a:blip>
          <a:srcRect/>
          <a:stretch>
            <a:fillRect/>
          </a:stretch>
        </p:blipFill>
        <p:spPr bwMode="auto">
          <a:xfrm>
            <a:off x="3944203" y="1641139"/>
            <a:ext cx="3482434" cy="1143004"/>
          </a:xfrm>
          <a:prstGeom prst="rect">
            <a:avLst/>
          </a:prstGeom>
          <a:noFill/>
          <a:ln>
            <a:noFill/>
          </a:ln>
        </p:spPr>
      </p:pic>
      <p:sp>
        <p:nvSpPr>
          <p:cNvPr id="6" name="Rectangle 5"/>
          <p:cNvSpPr/>
          <p:nvPr/>
        </p:nvSpPr>
        <p:spPr>
          <a:xfrm>
            <a:off x="387345" y="3024834"/>
            <a:ext cx="11349727" cy="2246769"/>
          </a:xfrm>
          <a:prstGeom prst="rect">
            <a:avLst/>
          </a:prstGeom>
        </p:spPr>
        <p:txBody>
          <a:bodyPr wrap="square">
            <a:spAutoFit/>
          </a:bodyPr>
          <a:lstStyle/>
          <a:p>
            <a:pPr algn="just"/>
            <a:r>
              <a:rPr lang="vi-VN" sz="2000">
                <a:solidFill>
                  <a:schemeClr val="bg1">
                    <a:lumMod val="50000"/>
                  </a:schemeClr>
                </a:solidFill>
                <a:latin typeface="Calibri" pitchFamily="34" charset="0"/>
                <a:cs typeface="Calibri" pitchFamily="34" charset="0"/>
              </a:rPr>
              <a:t>Ở đây chúng ta định nghĩa vùng Public Properties sử dụng các chỉ thị #region và #endregion. </a:t>
            </a:r>
          </a:p>
          <a:p>
            <a:pPr algn="just"/>
            <a:r>
              <a:rPr lang="vi-VN" sz="2000">
                <a:solidFill>
                  <a:schemeClr val="bg1">
                    <a:lumMod val="50000"/>
                  </a:schemeClr>
                </a:solidFill>
                <a:latin typeface="Calibri" pitchFamily="34" charset="0"/>
                <a:cs typeface="Calibri" pitchFamily="34" charset="0"/>
              </a:rPr>
              <a:t>Vùng này có chứa tất cả các thuộc tính công khai được định nghĩa bởi một lớp. </a:t>
            </a:r>
          </a:p>
          <a:p>
            <a:pPr algn="just"/>
            <a:r>
              <a:rPr lang="vi-VN" sz="2000">
                <a:solidFill>
                  <a:schemeClr val="bg1">
                    <a:lumMod val="50000"/>
                  </a:schemeClr>
                </a:solidFill>
                <a:latin typeface="Calibri" pitchFamily="34" charset="0"/>
                <a:cs typeface="Calibri" pitchFamily="34" charset="0"/>
              </a:rPr>
              <a:t>Chúng ta có thể mở rộng hoặc thu gọn vùng bằng cách sử dụng các biểu tượng - hoặc + bên lề trình chỉnh sửa Visual Studio.</a:t>
            </a:r>
          </a:p>
          <a:p>
            <a:pPr algn="just"/>
            <a:r>
              <a:rPr lang="vi-VN" sz="2000">
                <a:solidFill>
                  <a:schemeClr val="bg1">
                    <a:lumMod val="50000"/>
                  </a:schemeClr>
                </a:solidFill>
                <a:latin typeface="Calibri" pitchFamily="34" charset="0"/>
                <a:cs typeface="Calibri" pitchFamily="34" charset="0"/>
              </a:rPr>
              <a:t>Việc sử dụng các chỉ thị tiền xử lý #region và #endregion để chia toàn bộ mã thành nhiều vùng logic.</a:t>
            </a:r>
          </a:p>
          <a:p>
            <a:pPr lvl="0" algn="just"/>
            <a:r>
              <a:rPr lang="en-US" sz="2000">
                <a:solidFill>
                  <a:schemeClr val="bg1">
                    <a:lumMod val="50000"/>
                  </a:schemeClr>
                </a:solidFill>
                <a:latin typeface="Calibri" pitchFamily="34" charset="0"/>
                <a:ea typeface="Calibri" pitchFamily="34" charset="0"/>
                <a:cs typeface="Calibri" pitchFamily="34" charset="0"/>
              </a:rPr>
              <a:t>Một #region khối phải được chấm dứt bằng chỉ thị #endregion.</a:t>
            </a:r>
          </a:p>
          <a:p>
            <a:pPr algn="just"/>
            <a:endParaRPr lang="vi-VN" sz="2000">
              <a:solidFill>
                <a:schemeClr val="bg1"/>
              </a:solidFill>
              <a:latin typeface="Calibri" pitchFamily="34" charset="0"/>
              <a:cs typeface="Calibri" pitchFamily="34" charset="0"/>
            </a:endParaRPr>
          </a:p>
        </p:txBody>
      </p:sp>
      <p:sp>
        <p:nvSpPr>
          <p:cNvPr id="7" name="Rectangle 1"/>
          <p:cNvSpPr>
            <a:spLocks noChangeArrowheads="1"/>
          </p:cNvSpPr>
          <p:nvPr/>
        </p:nvSpPr>
        <p:spPr bwMode="auto">
          <a:xfrm>
            <a:off x="387348" y="5915070"/>
            <a:ext cx="5408468"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r>
              <a:rPr lang="en-US" sz="2000">
                <a:solidFill>
                  <a:schemeClr val="bg1">
                    <a:lumMod val="50000"/>
                  </a:schemeClr>
                </a:solidFill>
                <a:latin typeface="Calibri" pitchFamily="34" charset="0"/>
                <a:cs typeface="Calibri" pitchFamily="34" charset="0"/>
              </a:rPr>
              <a:t>#endregion đánh dấu sự kết thúc của khối #region</a:t>
            </a:r>
            <a:endParaRPr lang="vi-VN" sz="2000">
              <a:solidFill>
                <a:schemeClr val="bg1">
                  <a:lumMod val="50000"/>
                </a:schemeClr>
              </a:solidFill>
              <a:latin typeface="Calibri" pitchFamily="34" charset="0"/>
              <a:cs typeface="Calibri"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bg1">
                  <a:lumMod val="50000"/>
                </a:schemeClr>
              </a:solidFill>
              <a:effectLst/>
              <a:latin typeface="Calibri" pitchFamily="34" charset="0"/>
              <a:cs typeface="Calibri" pitchFamily="34" charset="0"/>
            </a:endParaRPr>
          </a:p>
        </p:txBody>
      </p:sp>
      <p:sp>
        <p:nvSpPr>
          <p:cNvPr id="8" name="TextBox 7">
            <a:extLst>
              <a:ext uri="{FF2B5EF4-FFF2-40B4-BE49-F238E27FC236}">
                <a16:creationId xmlns:a16="http://schemas.microsoft.com/office/drawing/2014/main" id="{60C170A5-2BCC-1641-AC0F-97230E222901}"/>
              </a:ext>
            </a:extLst>
          </p:cNvPr>
          <p:cNvSpPr txBox="1"/>
          <p:nvPr/>
        </p:nvSpPr>
        <p:spPr>
          <a:xfrm>
            <a:off x="519145" y="5040351"/>
            <a:ext cx="5543066" cy="1107996"/>
          </a:xfrm>
          <a:prstGeom prst="rect">
            <a:avLst/>
          </a:prstGeom>
          <a:noFill/>
        </p:spPr>
        <p:txBody>
          <a:bodyPr wrap="square" rtlCol="0">
            <a:spAutoFit/>
          </a:bodyPr>
          <a:lstStyle/>
          <a:p>
            <a:pPr algn="ctr"/>
            <a:r>
              <a:rPr lang="en-US" sz="660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rPr>
              <a:t>10. #endregion</a:t>
            </a:r>
            <a:endParaRPr lang="en-US" sz="6600" dirty="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endParaRPr>
          </a:p>
        </p:txBody>
      </p:sp>
    </p:spTree>
    <p:extLst>
      <p:ext uri="{BB962C8B-B14F-4D97-AF65-F5344CB8AC3E}">
        <p14:creationId xmlns:p14="http://schemas.microsoft.com/office/powerpoint/2010/main" val="17300162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Box 232">
            <a:extLst>
              <a:ext uri="{FF2B5EF4-FFF2-40B4-BE49-F238E27FC236}">
                <a16:creationId xmlns:a16="http://schemas.microsoft.com/office/drawing/2014/main" id="{C9679DFC-6DA2-D54F-8A45-778FCB0DCC92}"/>
              </a:ext>
            </a:extLst>
          </p:cNvPr>
          <p:cNvSpPr txBox="1"/>
          <p:nvPr/>
        </p:nvSpPr>
        <p:spPr>
          <a:xfrm>
            <a:off x="0" y="147955"/>
            <a:ext cx="12192000" cy="923330"/>
          </a:xfrm>
          <a:prstGeom prst="rect">
            <a:avLst/>
          </a:prstGeom>
          <a:noFill/>
          <a:ln>
            <a:noFill/>
          </a:ln>
        </p:spPr>
        <p:txBody>
          <a:bodyPr wrap="square" rtlCol="0">
            <a:spAutoFit/>
          </a:bodyPr>
          <a:lstStyle/>
          <a:p>
            <a:pPr algn="ctr"/>
            <a:r>
              <a:rPr lang="en-US" sz="5400" b="1">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a typeface="Nunito Bold" charset="0"/>
                <a:cs typeface="Abhaya Libre ExtraBold" panose="02000603000000000000" pitchFamily="2" charset="77"/>
              </a:rPr>
              <a:t>PREPROCESSOR LÀ GÌ?</a:t>
            </a:r>
            <a:endParaRPr lang="en-US" sz="5400"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a typeface="Nunito Bold" charset="0"/>
              <a:cs typeface="Abhaya Libre ExtraBold" panose="02000603000000000000" pitchFamily="2" charset="77"/>
            </a:endParaRPr>
          </a:p>
        </p:txBody>
      </p:sp>
      <p:pic>
        <p:nvPicPr>
          <p:cNvPr id="1026"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669" y="30745"/>
            <a:ext cx="728006" cy="74880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6AAD5303-A3A3-4A49-A8E8-BA09DD0A37BF}"/>
              </a:ext>
            </a:extLst>
          </p:cNvPr>
          <p:cNvSpPr/>
          <p:nvPr/>
        </p:nvSpPr>
        <p:spPr>
          <a:xfrm>
            <a:off x="1182258" y="1144818"/>
            <a:ext cx="9775597" cy="430887"/>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vi-VN" sz="2200" i="0"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Calibri" pitchFamily="34" charset="0"/>
                <a:cs typeface="Calibri" pitchFamily="34" charset="0"/>
              </a:rPr>
              <a:t>Làm thế nào để máy tính có thể hiểu được ngôn ngữ code của chúng ta?</a:t>
            </a:r>
          </a:p>
        </p:txBody>
      </p:sp>
      <p:sp>
        <p:nvSpPr>
          <p:cNvPr id="24" name="Rectangle 23">
            <a:extLst>
              <a:ext uri="{FF2B5EF4-FFF2-40B4-BE49-F238E27FC236}">
                <a16:creationId xmlns:a16="http://schemas.microsoft.com/office/drawing/2014/main" id="{99E80CE8-8B27-475E-AAF2-AF48B6661789}"/>
              </a:ext>
            </a:extLst>
          </p:cNvPr>
          <p:cNvSpPr/>
          <p:nvPr/>
        </p:nvSpPr>
        <p:spPr>
          <a:xfrm>
            <a:off x="1187776" y="1575705"/>
            <a:ext cx="10125492" cy="1323439"/>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vi-VN" sz="2000" b="1" i="0" u="none" strike="noStrike" kern="0" cap="none" spc="0" normalizeH="0" baseline="0" noProof="0">
                <a:ln>
                  <a:noFill/>
                </a:ln>
                <a:solidFill>
                  <a:srgbClr val="C00000"/>
                </a:solidFill>
                <a:effectLst/>
                <a:uLnTx/>
                <a:uFillTx/>
                <a:latin typeface="Calibri" pitchFamily="34" charset="0"/>
                <a:cs typeface="Calibri" pitchFamily="34" charset="0"/>
              </a:rPr>
              <a:t>Compiler</a:t>
            </a:r>
          </a:p>
          <a:p>
            <a:pPr marL="0" marR="0" lvl="0" indent="0" defTabSz="914400" eaLnBrk="1" fontAlgn="auto" latinLnBrk="0" hangingPunct="1">
              <a:lnSpc>
                <a:spcPct val="100000"/>
              </a:lnSpc>
              <a:spcBef>
                <a:spcPts val="0"/>
              </a:spcBef>
              <a:spcAft>
                <a:spcPts val="0"/>
              </a:spcAft>
              <a:buClrTx/>
              <a:buSzTx/>
              <a:buFontTx/>
              <a:buNone/>
              <a:tabLst/>
              <a:defRPr/>
            </a:pPr>
            <a:r>
              <a:rPr kumimoji="0" lang="vi-VN" sz="2000" b="0" i="0" u="none" strike="noStrike" kern="0" cap="none" spc="0" normalizeH="0" baseline="0" noProof="0">
                <a:ln>
                  <a:noFill/>
                </a:ln>
                <a:solidFill>
                  <a:prstClr val="black"/>
                </a:solidFill>
                <a:effectLst/>
                <a:uLnTx/>
                <a:uFillTx/>
                <a:latin typeface="Calibri" pitchFamily="34" charset="0"/>
                <a:cs typeface="Calibri" pitchFamily="34" charset="0"/>
              </a:rPr>
              <a:t>Compiler hay còn gọi là trình biên dịch có thể được hiểu là công việc dịch chuỗi câu lệnh được viết từ một ngôn ngữ lập trình thành chương trình tương đương dưới dạng ngôn ngữ máy tính, thường là ngôn ngữ ở cấp thấp hơn, ngôn ngữ máy. </a:t>
            </a:r>
          </a:p>
        </p:txBody>
      </p:sp>
      <p:pic>
        <p:nvPicPr>
          <p:cNvPr id="25" name="Picture 24" descr="A screenshot of a cell phone&#10;&#10;Description automatically generated">
            <a:extLst>
              <a:ext uri="{FF2B5EF4-FFF2-40B4-BE49-F238E27FC236}">
                <a16:creationId xmlns:a16="http://schemas.microsoft.com/office/drawing/2014/main" id="{D6DCD217-168D-446D-AE25-446F76BB8D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3881" y="3000849"/>
            <a:ext cx="5564238" cy="3270427"/>
          </a:xfrm>
          <a:prstGeom prst="rect">
            <a:avLst/>
          </a:prstGeom>
        </p:spPr>
      </p:pic>
      <p:sp>
        <p:nvSpPr>
          <p:cNvPr id="26" name="Rectangle 25">
            <a:extLst>
              <a:ext uri="{FF2B5EF4-FFF2-40B4-BE49-F238E27FC236}">
                <a16:creationId xmlns:a16="http://schemas.microsoft.com/office/drawing/2014/main" id="{73FA398C-FB16-485A-9803-4547994D7D74}"/>
              </a:ext>
            </a:extLst>
          </p:cNvPr>
          <p:cNvSpPr/>
          <p:nvPr/>
        </p:nvSpPr>
        <p:spPr>
          <a:xfrm>
            <a:off x="5085146" y="6267877"/>
            <a:ext cx="2133918" cy="369332"/>
          </a:xfrm>
          <a:prstGeom prst="rect">
            <a:avLst/>
          </a:prstGeom>
        </p:spPr>
        <p:txBody>
          <a:bodyPr wrap="none">
            <a:spAutoFit/>
          </a:bodyPr>
          <a:lstStyle/>
          <a:p>
            <a:r>
              <a:rPr lang="vi-VN" i="1">
                <a:solidFill>
                  <a:schemeClr val="bg2"/>
                </a:solidFill>
                <a:latin typeface="BlinkMacSystemFont"/>
              </a:rPr>
              <a:t>Quá trình biên dịch</a:t>
            </a:r>
          </a:p>
        </p:txBody>
      </p:sp>
    </p:spTree>
    <p:extLst>
      <p:ext uri="{BB962C8B-B14F-4D97-AF65-F5344CB8AC3E}">
        <p14:creationId xmlns:p14="http://schemas.microsoft.com/office/powerpoint/2010/main" val="472338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92575" y="0"/>
            <a:ext cx="762948" cy="78474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E5E686F-F67B-7A42-AC64-58C8212B9917}"/>
              </a:ext>
            </a:extLst>
          </p:cNvPr>
          <p:cNvSpPr txBox="1"/>
          <p:nvPr/>
        </p:nvSpPr>
        <p:spPr>
          <a:xfrm>
            <a:off x="523825" y="1128853"/>
            <a:ext cx="11049473" cy="1631216"/>
          </a:xfrm>
          <a:prstGeom prst="rect">
            <a:avLst/>
          </a:prstGeom>
          <a:noFill/>
        </p:spPr>
        <p:txBody>
          <a:bodyPr wrap="square" rtlCol="0">
            <a:spAutoFit/>
          </a:bodyPr>
          <a:lstStyle/>
          <a:p>
            <a:r>
              <a:rPr lang="en-US" sz="2000">
                <a:solidFill>
                  <a:schemeClr val="bg1"/>
                </a:solidFill>
              </a:rPr>
              <a:t>Chỉ thị tiền xử lý #line được sử dụng để sửa đổi số dòng và tên file xuất hiện trong các thông báo lỗi trình biên dịch.</a:t>
            </a:r>
          </a:p>
          <a:p>
            <a:r>
              <a:rPr lang="en-US" sz="2000">
                <a:solidFill>
                  <a:schemeClr val="bg1"/>
                </a:solidFill>
              </a:rPr>
              <a:t>Có một lỗi cú pháp ở dòng số 14 (inta a = 100) và tên file là Program.cs. Nếu cố gắng biên dịch dự án này, bạn sẽ nhận được thông báo lỗi dưới đây:</a:t>
            </a:r>
            <a:endParaRPr lang="vi-VN" sz="2000">
              <a:solidFill>
                <a:schemeClr val="bg1"/>
              </a:solidFill>
            </a:endParaRPr>
          </a:p>
          <a:p>
            <a:endParaRPr lang="vi-VN" sz="2000">
              <a:solidFill>
                <a:schemeClr val="bg1"/>
              </a:solidFill>
            </a:endParaRPr>
          </a:p>
        </p:txBody>
      </p:sp>
      <p:sp>
        <p:nvSpPr>
          <p:cNvPr id="7" name="TextBox 6">
            <a:extLst>
              <a:ext uri="{FF2B5EF4-FFF2-40B4-BE49-F238E27FC236}">
                <a16:creationId xmlns:a16="http://schemas.microsoft.com/office/drawing/2014/main" id="{60C170A5-2BCC-1641-AC0F-97230E222901}"/>
              </a:ext>
            </a:extLst>
          </p:cNvPr>
          <p:cNvSpPr txBox="1"/>
          <p:nvPr/>
        </p:nvSpPr>
        <p:spPr>
          <a:xfrm>
            <a:off x="142354" y="203453"/>
            <a:ext cx="5607883" cy="1107996"/>
          </a:xfrm>
          <a:prstGeom prst="rect">
            <a:avLst/>
          </a:prstGeom>
          <a:noFill/>
        </p:spPr>
        <p:txBody>
          <a:bodyPr wrap="square" rtlCol="0">
            <a:spAutoFit/>
          </a:bodyPr>
          <a:lstStyle/>
          <a:p>
            <a:pPr algn="ctr"/>
            <a:r>
              <a:rPr lang="en-US" sz="660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rPr>
              <a:t>11. #line</a:t>
            </a:r>
            <a:endParaRPr lang="en-US" sz="6600" dirty="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endParaRPr>
          </a:p>
        </p:txBody>
      </p:sp>
      <p:pic>
        <p:nvPicPr>
          <p:cNvPr id="10" name="Picture 9"/>
          <p:cNvPicPr/>
          <p:nvPr/>
        </p:nvPicPr>
        <p:blipFill>
          <a:blip r:embed="rId3"/>
          <a:srcRect/>
          <a:stretch/>
        </p:blipFill>
        <p:spPr bwMode="auto">
          <a:xfrm>
            <a:off x="3372845" y="2769228"/>
            <a:ext cx="5255895" cy="1472027"/>
          </a:xfrm>
          <a:prstGeom prst="rect">
            <a:avLst/>
          </a:prstGeom>
          <a:noFill/>
          <a:ln>
            <a:noFill/>
          </a:ln>
        </p:spPr>
      </p:pic>
      <p:sp>
        <p:nvSpPr>
          <p:cNvPr id="3" name="Rectangle 2"/>
          <p:cNvSpPr/>
          <p:nvPr/>
        </p:nvSpPr>
        <p:spPr>
          <a:xfrm>
            <a:off x="523825" y="4623869"/>
            <a:ext cx="9930360" cy="400110"/>
          </a:xfrm>
          <a:prstGeom prst="rect">
            <a:avLst/>
          </a:prstGeom>
        </p:spPr>
        <p:txBody>
          <a:bodyPr wrap="square">
            <a:spAutoFit/>
          </a:bodyPr>
          <a:lstStyle/>
          <a:p>
            <a:r>
              <a:rPr lang="en-US" sz="2000">
                <a:solidFill>
                  <a:schemeClr val="bg1"/>
                </a:solidFill>
              </a:rPr>
              <a:t>Bây giờ bạn có thể sử dụng chỉ thị #line để thay đổi số dòng mặc định và tên file:</a:t>
            </a:r>
            <a:endParaRPr lang="vi-VN" sz="2000">
              <a:solidFill>
                <a:schemeClr val="bg1"/>
              </a:solidFill>
            </a:endParaRPr>
          </a:p>
        </p:txBody>
      </p:sp>
      <p:pic>
        <p:nvPicPr>
          <p:cNvPr id="12" name="Picture 11" descr="chi thi tien xu ly preprocessor directive trong c 11"/>
          <p:cNvPicPr/>
          <p:nvPr/>
        </p:nvPicPr>
        <p:blipFill>
          <a:blip r:embed="rId4">
            <a:extLst>
              <a:ext uri="{BEBA8EAE-BF5A-486C-A8C5-ECC9F3942E4B}">
                <a14:imgProps xmlns:a14="http://schemas.microsoft.com/office/drawing/2010/main">
                  <a14:imgLayer r:embed="rId5">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2946295" y="5317229"/>
            <a:ext cx="6108996" cy="747776"/>
          </a:xfrm>
          <a:prstGeom prst="rect">
            <a:avLst/>
          </a:prstGeom>
          <a:noFill/>
          <a:ln>
            <a:noFill/>
          </a:ln>
        </p:spPr>
      </p:pic>
    </p:spTree>
    <p:extLst>
      <p:ext uri="{BB962C8B-B14F-4D97-AF65-F5344CB8AC3E}">
        <p14:creationId xmlns:p14="http://schemas.microsoft.com/office/powerpoint/2010/main" val="16078333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73035" y="1187573"/>
            <a:ext cx="11377687" cy="769441"/>
          </a:xfrm>
          <a:prstGeom prst="rect">
            <a:avLst/>
          </a:prstGeom>
        </p:spPr>
        <p:txBody>
          <a:bodyPr wrap="square">
            <a:spAutoFit/>
          </a:bodyPr>
          <a:lstStyle/>
          <a:p>
            <a:r>
              <a:rPr lang="en-US" sz="2200">
                <a:solidFill>
                  <a:schemeClr val="bg1"/>
                </a:solidFill>
              </a:rPr>
              <a:t>Ở đây, số dòng được đặt là 400 và tên file được đặt là MyFile.cs. Khi biên dịch đoạn mã này sẽ trả về thông báo lỗi như dưới đây:</a:t>
            </a:r>
          </a:p>
        </p:txBody>
      </p:sp>
      <p:pic>
        <p:nvPicPr>
          <p:cNvPr id="10" name="Picture 9"/>
          <p:cNvPicPr/>
          <p:nvPr/>
        </p:nvPicPr>
        <p:blipFill>
          <a:blip r:embed="rId3"/>
          <a:srcRect/>
          <a:stretch/>
        </p:blipFill>
        <p:spPr bwMode="auto">
          <a:xfrm>
            <a:off x="2144218" y="2180051"/>
            <a:ext cx="7231793" cy="2172396"/>
          </a:xfrm>
          <a:prstGeom prst="rect">
            <a:avLst/>
          </a:prstGeom>
          <a:noFill/>
          <a:ln>
            <a:noFill/>
          </a:ln>
        </p:spPr>
      </p:pic>
      <p:sp>
        <p:nvSpPr>
          <p:cNvPr id="18" name="Rectangle 17"/>
          <p:cNvSpPr/>
          <p:nvPr/>
        </p:nvSpPr>
        <p:spPr>
          <a:xfrm>
            <a:off x="468569" y="4588142"/>
            <a:ext cx="11377687" cy="1785104"/>
          </a:xfrm>
          <a:prstGeom prst="rect">
            <a:avLst/>
          </a:prstGeom>
        </p:spPr>
        <p:txBody>
          <a:bodyPr wrap="square">
            <a:spAutoFit/>
          </a:bodyPr>
          <a:lstStyle/>
          <a:p>
            <a:pPr lvl="0" algn="just"/>
            <a:r>
              <a:rPr lang="vi-VN" sz="2200">
                <a:solidFill>
                  <a:schemeClr val="bg1"/>
                </a:solidFill>
                <a:latin typeface="Calibri" pitchFamily="34" charset="0"/>
                <a:cs typeface="Calibri" pitchFamily="34" charset="0"/>
              </a:rPr>
              <a:t>Lệnh #line này có thể được sử dụng trong bước trung gian tự động trong quá trình xây dựng.</a:t>
            </a:r>
          </a:p>
          <a:p>
            <a:pPr lvl="0" algn="just"/>
            <a:r>
              <a:rPr lang="vi-VN" sz="2200">
                <a:solidFill>
                  <a:schemeClr val="bg1"/>
                </a:solidFill>
                <a:latin typeface="Calibri" pitchFamily="34" charset="0"/>
                <a:cs typeface="Calibri" pitchFamily="34" charset="0"/>
              </a:rPr>
              <a:t> Ví dụ: nếu các dòng bị xóa khỏi tệp mã nguồn ban đầu, nhưng bạn vẫn muốn trình biên dịch tạo đầu ra dựa trên đánh số dòng gốc trong tệp, bạn có thể xóa các dòng và sau đó mô phỏng đánh số dòng gốc #line. </a:t>
            </a:r>
          </a:p>
          <a:p>
            <a:pPr algn="just"/>
            <a:endParaRPr lang="vi-VN" sz="2200">
              <a:solidFill>
                <a:schemeClr val="bg1"/>
              </a:solidFill>
              <a:latin typeface="Calibri" pitchFamily="34" charset="0"/>
              <a:cs typeface="Calibri" pitchFamily="34" charset="0"/>
            </a:endParaRPr>
          </a:p>
        </p:txBody>
      </p:sp>
      <p:pic>
        <p:nvPicPr>
          <p:cNvPr id="5"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100" y="0"/>
            <a:ext cx="762948" cy="784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6231216"/>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8000"/>
            <a:lum/>
          </a:blip>
          <a:srcRect/>
          <a:stretch>
            <a:fillRect t="-108000" b="-108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5E686F-F67B-7A42-AC64-58C8212B9917}"/>
              </a:ext>
            </a:extLst>
          </p:cNvPr>
          <p:cNvSpPr txBox="1"/>
          <p:nvPr/>
        </p:nvSpPr>
        <p:spPr>
          <a:xfrm>
            <a:off x="523824" y="1192154"/>
            <a:ext cx="11049473" cy="3139321"/>
          </a:xfrm>
          <a:prstGeom prst="rect">
            <a:avLst/>
          </a:prstGeom>
          <a:noFill/>
        </p:spPr>
        <p:txBody>
          <a:bodyPr wrap="square" rtlCol="0">
            <a:spAutoFit/>
          </a:bodyPr>
          <a:lstStyle/>
          <a:p>
            <a:pPr lvl="0" algn="just"/>
            <a:r>
              <a:rPr lang="vi-VN" sz="2200">
                <a:solidFill>
                  <a:schemeClr val="bg1">
                    <a:lumMod val="50000"/>
                  </a:schemeClr>
                </a:solidFill>
                <a:latin typeface="Calibri" pitchFamily="34" charset="0"/>
                <a:cs typeface="Calibri" pitchFamily="34" charset="0"/>
              </a:rPr>
              <a:t>#pragma </a:t>
            </a:r>
            <a:r>
              <a:rPr lang="en-US" sz="2200">
                <a:solidFill>
                  <a:schemeClr val="bg1">
                    <a:lumMod val="50000"/>
                  </a:schemeClr>
                </a:solidFill>
                <a:latin typeface="Calibri" pitchFamily="34" charset="0"/>
                <a:cs typeface="Calibri" pitchFamily="34" charset="0"/>
              </a:rPr>
              <a:t>cung cấp cho trình biên dịch các hướng dẫn đặc biệt để biên dịch tệp mà nó xuất hiện. Các hướng dẫn phải được hỗ trợ bởi trình biên dịch. Nói cách khác, bạn không thể sử dụng #pragma để tạo hướng dẫn tiền xử lý tùy chỉnh. </a:t>
            </a:r>
          </a:p>
          <a:p>
            <a:pPr lvl="0"/>
            <a:r>
              <a:rPr lang="en-US" sz="2200">
                <a:solidFill>
                  <a:schemeClr val="bg1">
                    <a:lumMod val="50000"/>
                  </a:schemeClr>
                </a:solidFill>
                <a:latin typeface="Calibri" pitchFamily="34" charset="0"/>
                <a:cs typeface="Calibri" pitchFamily="34" charset="0"/>
              </a:rPr>
              <a:t>Trình biên dịch Microsoft C# hỗ trợ hai #pragma hướng dẫn sau:</a:t>
            </a:r>
            <a:br>
              <a:rPr lang="en-US" sz="2200">
                <a:solidFill>
                  <a:schemeClr val="bg1">
                    <a:lumMod val="50000"/>
                  </a:schemeClr>
                </a:solidFill>
                <a:latin typeface="Calibri" pitchFamily="34" charset="0"/>
                <a:cs typeface="Calibri" pitchFamily="34" charset="0"/>
              </a:rPr>
            </a:br>
            <a:r>
              <a:rPr lang="en-US" sz="2200">
                <a:solidFill>
                  <a:schemeClr val="bg1">
                    <a:lumMod val="50000"/>
                  </a:schemeClr>
                </a:solidFill>
                <a:latin typeface="Calibri" pitchFamily="34" charset="0"/>
                <a:cs typeface="Calibri" pitchFamily="34" charset="0"/>
              </a:rPr>
              <a:t>	</a:t>
            </a:r>
            <a:r>
              <a:rPr lang="en-US" sz="2200" b="1">
                <a:solidFill>
                  <a:srgbClr val="002060"/>
                </a:solidFill>
                <a:latin typeface="Calibri" pitchFamily="34" charset="0"/>
                <a:cs typeface="Calibri" pitchFamily="34" charset="0"/>
              </a:rPr>
              <a:t>#pragma warning </a:t>
            </a:r>
            <a:br>
              <a:rPr lang="en-US" sz="2200" b="1">
                <a:solidFill>
                  <a:schemeClr val="bg1"/>
                </a:solidFill>
                <a:latin typeface="Calibri" pitchFamily="34" charset="0"/>
                <a:cs typeface="Calibri" pitchFamily="34" charset="0"/>
              </a:rPr>
            </a:br>
            <a:r>
              <a:rPr lang="en-US" sz="2200" b="1">
                <a:solidFill>
                  <a:schemeClr val="bg1"/>
                </a:solidFill>
                <a:latin typeface="Calibri" pitchFamily="34" charset="0"/>
                <a:cs typeface="Calibri" pitchFamily="34" charset="0"/>
              </a:rPr>
              <a:t>	</a:t>
            </a:r>
            <a:r>
              <a:rPr lang="en-US" sz="2200" b="1">
                <a:solidFill>
                  <a:srgbClr val="002060"/>
                </a:solidFill>
                <a:latin typeface="Calibri" pitchFamily="34" charset="0"/>
                <a:cs typeface="Calibri" pitchFamily="34" charset="0"/>
              </a:rPr>
              <a:t>#pragma checksum</a:t>
            </a:r>
            <a:endParaRPr lang="vi-VN" sz="2200">
              <a:solidFill>
                <a:srgbClr val="002060"/>
              </a:solidFill>
              <a:latin typeface="Calibri" pitchFamily="34" charset="0"/>
              <a:cs typeface="Calibri" pitchFamily="34" charset="0"/>
            </a:endParaRPr>
          </a:p>
          <a:p>
            <a:pPr lvl="0"/>
            <a:r>
              <a:rPr lang="vi-VN" sz="2200">
                <a:solidFill>
                  <a:schemeClr val="bg1">
                    <a:lumMod val="50000"/>
                  </a:schemeClr>
                </a:solidFill>
                <a:latin typeface="Calibri" pitchFamily="34" charset="0"/>
                <a:cs typeface="Calibri" pitchFamily="34" charset="0"/>
              </a:rPr>
              <a:t>Cú pháp của bộ tiền xử lý </a:t>
            </a:r>
            <a:r>
              <a:rPr lang="vi-VN" sz="2200" b="1">
                <a:solidFill>
                  <a:srgbClr val="002060"/>
                </a:solidFill>
                <a:latin typeface="Calibri" pitchFamily="34" charset="0"/>
                <a:cs typeface="Calibri" pitchFamily="34" charset="0"/>
              </a:rPr>
              <a:t>#pragma</a:t>
            </a:r>
            <a:r>
              <a:rPr lang="vi-VN" sz="2200">
                <a:solidFill>
                  <a:schemeClr val="bg1">
                    <a:lumMod val="50000"/>
                  </a:schemeClr>
                </a:solidFill>
                <a:latin typeface="Calibri" pitchFamily="34" charset="0"/>
                <a:cs typeface="Calibri" pitchFamily="34" charset="0"/>
              </a:rPr>
              <a:t> như sau:</a:t>
            </a:r>
          </a:p>
          <a:p>
            <a:pPr lvl="0"/>
            <a:br>
              <a:rPr lang="en-US" sz="2200" b="1">
                <a:solidFill>
                  <a:schemeClr val="bg1"/>
                </a:solidFill>
                <a:latin typeface="Calibri" pitchFamily="34" charset="0"/>
                <a:cs typeface="Calibri" pitchFamily="34" charset="0"/>
              </a:rPr>
            </a:br>
            <a:endParaRPr lang="vi-VN" sz="2200" b="1">
              <a:solidFill>
                <a:schemeClr val="bg1"/>
              </a:solidFill>
              <a:latin typeface="Calibri" pitchFamily="34" charset="0"/>
              <a:cs typeface="Calibri" pitchFamily="34" charset="0"/>
            </a:endParaRPr>
          </a:p>
        </p:txBody>
      </p:sp>
      <p:sp>
        <p:nvSpPr>
          <p:cNvPr id="3" name="TextBox 2">
            <a:extLst>
              <a:ext uri="{FF2B5EF4-FFF2-40B4-BE49-F238E27FC236}">
                <a16:creationId xmlns:a16="http://schemas.microsoft.com/office/drawing/2014/main" id="{60C170A5-2BCC-1641-AC0F-97230E222901}"/>
              </a:ext>
            </a:extLst>
          </p:cNvPr>
          <p:cNvSpPr txBox="1"/>
          <p:nvPr/>
        </p:nvSpPr>
        <p:spPr>
          <a:xfrm>
            <a:off x="-1" y="331041"/>
            <a:ext cx="7069541" cy="1015663"/>
          </a:xfrm>
          <a:prstGeom prst="rect">
            <a:avLst/>
          </a:prstGeom>
          <a:noFill/>
        </p:spPr>
        <p:txBody>
          <a:bodyPr wrap="square" rtlCol="0">
            <a:spAutoFit/>
          </a:bodyPr>
          <a:lstStyle/>
          <a:p>
            <a:pPr algn="ctr"/>
            <a:r>
              <a:rPr lang="en-US" sz="6000">
                <a:solidFill>
                  <a:srgbClr val="002060"/>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rPr>
              <a:t>12. #pragma</a:t>
            </a:r>
            <a:endParaRPr lang="en-US" sz="6000" dirty="0">
              <a:solidFill>
                <a:srgbClr val="002060"/>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endParaRPr>
          </a:p>
        </p:txBody>
      </p:sp>
      <p:pic>
        <p:nvPicPr>
          <p:cNvPr id="8"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40201" y="6073253"/>
            <a:ext cx="762948" cy="78474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8"/>
          <p:cNvGraphicFramePr>
            <a:graphicFrameLocks noGrp="1"/>
          </p:cNvGraphicFramePr>
          <p:nvPr>
            <p:extLst>
              <p:ext uri="{D42A27DB-BD31-4B8C-83A1-F6EECF244321}">
                <p14:modId xmlns:p14="http://schemas.microsoft.com/office/powerpoint/2010/main" val="3789949043"/>
              </p:ext>
            </p:extLst>
          </p:nvPr>
        </p:nvGraphicFramePr>
        <p:xfrm>
          <a:off x="3306728" y="3906025"/>
          <a:ext cx="5937250" cy="425450"/>
        </p:xfrm>
        <a:graphic>
          <a:graphicData uri="http://schemas.openxmlformats.org/drawingml/2006/table">
            <a:tbl>
              <a:tblPr firstRow="1" firstCol="1" bandRow="1">
                <a:tableStyleId>{5C22544A-7EE6-4342-B048-85BDC9FD1C3A}</a:tableStyleId>
              </a:tblPr>
              <a:tblGrid>
                <a:gridCol w="5937250">
                  <a:extLst>
                    <a:ext uri="{9D8B030D-6E8A-4147-A177-3AD203B41FA5}">
                      <a16:colId xmlns:a16="http://schemas.microsoft.com/office/drawing/2014/main" val="20000"/>
                    </a:ext>
                  </a:extLst>
                </a:gridCol>
              </a:tblGrid>
              <a:tr h="425450">
                <a:tc>
                  <a:txBody>
                    <a:bodyPr/>
                    <a:lstStyle/>
                    <a:p>
                      <a:pPr>
                        <a:lnSpc>
                          <a:spcPct val="107000"/>
                        </a:lnSpc>
                        <a:spcAft>
                          <a:spcPts val="0"/>
                        </a:spcAft>
                      </a:pPr>
                      <a:r>
                        <a:rPr lang="en-US" sz="1800" b="0">
                          <a:solidFill>
                            <a:srgbClr val="0070C0"/>
                          </a:solidFill>
                          <a:effectLst/>
                        </a:rPr>
                        <a:t>#pragma pragma-name pragma-arguments  </a:t>
                      </a:r>
                      <a:endParaRPr lang="vi-VN" sz="1800" b="0">
                        <a:solidFill>
                          <a:srgbClr val="0070C0"/>
                        </a:solidFill>
                        <a:effectLst/>
                        <a:latin typeface="Calibri"/>
                        <a:ea typeface="Calibri"/>
                        <a:cs typeface="Times New Roman"/>
                      </a:endParaRPr>
                    </a:p>
                  </a:txBody>
                  <a:tcPr marL="68580" marR="68580" marT="0" marB="0">
                    <a:solidFill>
                      <a:schemeClr val="accent1">
                        <a:alpha val="56000"/>
                      </a:schemeClr>
                    </a:solidFill>
                  </a:tcPr>
                </a:tc>
                <a:extLst>
                  <a:ext uri="{0D108BD9-81ED-4DB2-BD59-A6C34878D82A}">
                    <a16:rowId xmlns:a16="http://schemas.microsoft.com/office/drawing/2014/main" val="10000"/>
                  </a:ext>
                </a:extLst>
              </a:tr>
            </a:tbl>
          </a:graphicData>
        </a:graphic>
      </p:graphicFrame>
      <p:sp>
        <p:nvSpPr>
          <p:cNvPr id="10" name="Rectangle 9"/>
          <p:cNvSpPr/>
          <p:nvPr/>
        </p:nvSpPr>
        <p:spPr>
          <a:xfrm>
            <a:off x="523824" y="4903419"/>
            <a:ext cx="7377913" cy="769441"/>
          </a:xfrm>
          <a:prstGeom prst="rect">
            <a:avLst/>
          </a:prstGeom>
        </p:spPr>
        <p:txBody>
          <a:bodyPr wrap="square">
            <a:spAutoFit/>
          </a:bodyPr>
          <a:lstStyle/>
          <a:p>
            <a:r>
              <a:rPr lang="en-US" sz="2200" b="1">
                <a:solidFill>
                  <a:srgbClr val="002060"/>
                </a:solidFill>
                <a:latin typeface="Calibri" pitchFamily="34" charset="0"/>
                <a:cs typeface="Calibri" pitchFamily="34" charset="0"/>
              </a:rPr>
              <a:t>pragma-name</a:t>
            </a:r>
            <a:r>
              <a:rPr lang="en-US" sz="2200">
                <a:solidFill>
                  <a:schemeClr val="bg1">
                    <a:lumMod val="50000"/>
                  </a:schemeClr>
                </a:solidFill>
                <a:latin typeface="Calibri" pitchFamily="34" charset="0"/>
                <a:cs typeface="Calibri" pitchFamily="34" charset="0"/>
              </a:rPr>
              <a:t>: Tên của một pragma được công nhận.</a:t>
            </a:r>
            <a:br>
              <a:rPr lang="en-US" sz="2200">
                <a:solidFill>
                  <a:schemeClr val="bg1">
                    <a:lumMod val="50000"/>
                  </a:schemeClr>
                </a:solidFill>
                <a:latin typeface="Calibri" pitchFamily="34" charset="0"/>
                <a:cs typeface="Calibri" pitchFamily="34" charset="0"/>
              </a:rPr>
            </a:br>
            <a:r>
              <a:rPr lang="en-US" sz="2200" b="1">
                <a:solidFill>
                  <a:srgbClr val="002060"/>
                </a:solidFill>
                <a:latin typeface="Calibri" pitchFamily="34" charset="0"/>
                <a:cs typeface="Calibri" pitchFamily="34" charset="0"/>
              </a:rPr>
              <a:t>pragma-arguments</a:t>
            </a:r>
            <a:r>
              <a:rPr lang="en-US" sz="2200">
                <a:solidFill>
                  <a:schemeClr val="bg1">
                    <a:lumMod val="50000"/>
                  </a:schemeClr>
                </a:solidFill>
                <a:latin typeface="Calibri" pitchFamily="34" charset="0"/>
                <a:cs typeface="Calibri" pitchFamily="34" charset="0"/>
              </a:rPr>
              <a:t>: Chỉ định lập luận cụ thể.</a:t>
            </a:r>
            <a:endParaRPr lang="vi-VN" sz="2200">
              <a:solidFill>
                <a:schemeClr val="bg1">
                  <a:lumMod val="50000"/>
                </a:schemeClr>
              </a:solidFill>
              <a:latin typeface="Calibri" pitchFamily="34" charset="0"/>
              <a:cs typeface="Calibri" pitchFamily="34" charset="0"/>
            </a:endParaRPr>
          </a:p>
        </p:txBody>
      </p:sp>
    </p:spTree>
    <p:extLst>
      <p:ext uri="{BB962C8B-B14F-4D97-AF65-F5344CB8AC3E}">
        <p14:creationId xmlns:p14="http://schemas.microsoft.com/office/powerpoint/2010/main" val="40653066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92575" y="0"/>
            <a:ext cx="762948" cy="78474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0C170A5-2BCC-1641-AC0F-97230E222901}"/>
              </a:ext>
            </a:extLst>
          </p:cNvPr>
          <p:cNvSpPr txBox="1"/>
          <p:nvPr/>
        </p:nvSpPr>
        <p:spPr>
          <a:xfrm>
            <a:off x="564769" y="283444"/>
            <a:ext cx="10021532" cy="984885"/>
          </a:xfrm>
          <a:prstGeom prst="rect">
            <a:avLst/>
          </a:prstGeom>
          <a:noFill/>
        </p:spPr>
        <p:txBody>
          <a:bodyPr wrap="square" rtlCol="0">
            <a:spAutoFit/>
          </a:bodyPr>
          <a:lstStyle/>
          <a:p>
            <a:pPr algn="ctr"/>
            <a:r>
              <a:rPr lang="en-US" sz="5800">
                <a:solidFill>
                  <a:srgbClr val="002060"/>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rPr>
              <a:t>12.1. #pragma warning</a:t>
            </a:r>
            <a:endParaRPr lang="en-US" sz="5800" dirty="0">
              <a:solidFill>
                <a:srgbClr val="002060"/>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endParaRPr>
          </a:p>
        </p:txBody>
      </p:sp>
      <p:sp>
        <p:nvSpPr>
          <p:cNvPr id="4" name="Rectangle 3"/>
          <p:cNvSpPr/>
          <p:nvPr/>
        </p:nvSpPr>
        <p:spPr>
          <a:xfrm>
            <a:off x="564769" y="1206774"/>
            <a:ext cx="10421678" cy="1107996"/>
          </a:xfrm>
          <a:prstGeom prst="rect">
            <a:avLst/>
          </a:prstGeom>
        </p:spPr>
        <p:txBody>
          <a:bodyPr wrap="square">
            <a:spAutoFit/>
          </a:bodyPr>
          <a:lstStyle/>
          <a:p>
            <a:r>
              <a:rPr lang="en-US" sz="2200" b="1">
                <a:solidFill>
                  <a:srgbClr val="002060"/>
                </a:solidFill>
                <a:latin typeface="Calibri" pitchFamily="34" charset="0"/>
                <a:cs typeface="Calibri" pitchFamily="34" charset="0"/>
              </a:rPr>
              <a:t>#pragma warning </a:t>
            </a:r>
            <a:r>
              <a:rPr lang="en-US" sz="2200">
                <a:solidFill>
                  <a:schemeClr val="accent2">
                    <a:lumMod val="10000"/>
                  </a:schemeClr>
                </a:solidFill>
                <a:latin typeface="Calibri" pitchFamily="34" charset="0"/>
                <a:cs typeface="Calibri" pitchFamily="34" charset="0"/>
              </a:rPr>
              <a:t>cho phép sửa có chọn lọc các hành vi của các thông báo cảnh báo trong trình biên dịch.</a:t>
            </a:r>
            <a:br>
              <a:rPr lang="en-US" sz="2200">
                <a:solidFill>
                  <a:schemeClr val="accent2">
                    <a:lumMod val="10000"/>
                  </a:schemeClr>
                </a:solidFill>
                <a:latin typeface="Calibri" pitchFamily="34" charset="0"/>
                <a:cs typeface="Calibri" pitchFamily="34" charset="0"/>
              </a:rPr>
            </a:br>
            <a:r>
              <a:rPr lang="en-US" sz="2200">
                <a:solidFill>
                  <a:schemeClr val="accent2">
                    <a:lumMod val="10000"/>
                  </a:schemeClr>
                </a:solidFill>
                <a:latin typeface="Calibri" pitchFamily="34" charset="0"/>
                <a:cs typeface="Calibri" pitchFamily="34" charset="0"/>
              </a:rPr>
              <a:t>	Cú pháp:</a:t>
            </a:r>
            <a:endParaRPr lang="vi-VN" sz="2200">
              <a:solidFill>
                <a:schemeClr val="accent2">
                  <a:lumMod val="10000"/>
                </a:schemeClr>
              </a:solidFill>
              <a:latin typeface="Calibri" pitchFamily="34" charset="0"/>
              <a:cs typeface="Calibri"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1331639258"/>
              </p:ext>
            </p:extLst>
          </p:nvPr>
        </p:nvGraphicFramePr>
        <p:xfrm>
          <a:off x="2931044" y="2467842"/>
          <a:ext cx="6289579" cy="732175"/>
        </p:xfrm>
        <a:graphic>
          <a:graphicData uri="http://schemas.openxmlformats.org/drawingml/2006/table">
            <a:tbl>
              <a:tblPr firstRow="1" firstCol="1" bandRow="1">
                <a:tableStyleId>{5C22544A-7EE6-4342-B048-85BDC9FD1C3A}</a:tableStyleId>
              </a:tblPr>
              <a:tblGrid>
                <a:gridCol w="6289579">
                  <a:extLst>
                    <a:ext uri="{9D8B030D-6E8A-4147-A177-3AD203B41FA5}">
                      <a16:colId xmlns:a16="http://schemas.microsoft.com/office/drawing/2014/main" val="20000"/>
                    </a:ext>
                  </a:extLst>
                </a:gridCol>
              </a:tblGrid>
              <a:tr h="732175">
                <a:tc>
                  <a:txBody>
                    <a:bodyPr/>
                    <a:lstStyle/>
                    <a:p>
                      <a:pPr>
                        <a:lnSpc>
                          <a:spcPct val="107000"/>
                        </a:lnSpc>
                        <a:spcAft>
                          <a:spcPts val="0"/>
                        </a:spcAft>
                      </a:pPr>
                      <a:r>
                        <a:rPr lang="en-US" sz="1800" b="0">
                          <a:solidFill>
                            <a:srgbClr val="0070C0"/>
                          </a:solidFill>
                          <a:effectLst/>
                        </a:rPr>
                        <a:t>#pragma warning disable warning-list  </a:t>
                      </a:r>
                      <a:endParaRPr lang="vi-VN" sz="1800" b="0">
                        <a:solidFill>
                          <a:srgbClr val="0070C0"/>
                        </a:solidFill>
                        <a:effectLst/>
                      </a:endParaRPr>
                    </a:p>
                    <a:p>
                      <a:pPr>
                        <a:lnSpc>
                          <a:spcPct val="107000"/>
                        </a:lnSpc>
                        <a:spcAft>
                          <a:spcPts val="0"/>
                        </a:spcAft>
                      </a:pPr>
                      <a:r>
                        <a:rPr lang="en-US" sz="1800" b="0">
                          <a:solidFill>
                            <a:srgbClr val="0070C0"/>
                          </a:solidFill>
                          <a:effectLst/>
                        </a:rPr>
                        <a:t>#pragma warning restore warning-list  </a:t>
                      </a:r>
                      <a:endParaRPr lang="vi-VN" sz="1800" b="0">
                        <a:solidFill>
                          <a:srgbClr val="0070C0"/>
                        </a:solidFill>
                        <a:effectLst/>
                        <a:latin typeface="Calibri"/>
                        <a:ea typeface="Calibri"/>
                        <a:cs typeface="Times New Roman"/>
                      </a:endParaRPr>
                    </a:p>
                  </a:txBody>
                  <a:tcPr marL="68580" marR="68580" marT="0" marB="0">
                    <a:solidFill>
                      <a:schemeClr val="accent1">
                        <a:alpha val="56000"/>
                      </a:schemeClr>
                    </a:solidFill>
                  </a:tcPr>
                </a:tc>
                <a:extLst>
                  <a:ext uri="{0D108BD9-81ED-4DB2-BD59-A6C34878D82A}">
                    <a16:rowId xmlns:a16="http://schemas.microsoft.com/office/drawing/2014/main" val="10000"/>
                  </a:ext>
                </a:extLst>
              </a:tr>
            </a:tbl>
          </a:graphicData>
        </a:graphic>
      </p:graphicFrame>
      <p:sp>
        <p:nvSpPr>
          <p:cNvPr id="6" name="Rectangle 5"/>
          <p:cNvSpPr/>
          <p:nvPr/>
        </p:nvSpPr>
        <p:spPr>
          <a:xfrm>
            <a:off x="564769" y="3639612"/>
            <a:ext cx="11109280" cy="2462213"/>
          </a:xfrm>
          <a:prstGeom prst="rect">
            <a:avLst/>
          </a:prstGeom>
        </p:spPr>
        <p:txBody>
          <a:bodyPr wrap="square">
            <a:spAutoFit/>
          </a:bodyPr>
          <a:lstStyle/>
          <a:p>
            <a:r>
              <a:rPr lang="en-US" sz="2200" b="1">
                <a:solidFill>
                  <a:schemeClr val="tx1">
                    <a:lumMod val="10000"/>
                  </a:schemeClr>
                </a:solidFill>
                <a:latin typeface="Calibri" pitchFamily="34" charset="0"/>
                <a:cs typeface="Calibri" pitchFamily="34" charset="0"/>
              </a:rPr>
              <a:t>Disable warning-list</a:t>
            </a:r>
            <a:r>
              <a:rPr lang="en-US" sz="2200">
                <a:solidFill>
                  <a:schemeClr val="tx1">
                    <a:lumMod val="10000"/>
                  </a:schemeClr>
                </a:solidFill>
                <a:latin typeface="Calibri" pitchFamily="34" charset="0"/>
                <a:cs typeface="Calibri" pitchFamily="34" charset="0"/>
              </a:rPr>
              <a:t>: Vô hiệu hóa danh sách cảnh báo.</a:t>
            </a:r>
          </a:p>
          <a:p>
            <a:r>
              <a:rPr lang="en-US" sz="2200" b="1">
                <a:solidFill>
                  <a:schemeClr val="tx1">
                    <a:lumMod val="10000"/>
                  </a:schemeClr>
                </a:solidFill>
                <a:latin typeface="Calibri" pitchFamily="34" charset="0"/>
                <a:cs typeface="Calibri" pitchFamily="34" charset="0"/>
              </a:rPr>
              <a:t>Restore warning-list</a:t>
            </a:r>
            <a:r>
              <a:rPr lang="en-US" sz="2200">
                <a:solidFill>
                  <a:schemeClr val="tx1">
                    <a:lumMod val="10000"/>
                  </a:schemeClr>
                </a:solidFill>
                <a:latin typeface="Calibri" pitchFamily="34" charset="0"/>
                <a:cs typeface="Calibri" pitchFamily="34" charset="0"/>
              </a:rPr>
              <a:t>: Khôi phục danh sách cảnh báo.</a:t>
            </a:r>
            <a:br>
              <a:rPr lang="en-US" sz="2200">
                <a:solidFill>
                  <a:schemeClr val="tx1">
                    <a:lumMod val="10000"/>
                  </a:schemeClr>
                </a:solidFill>
                <a:latin typeface="Calibri" pitchFamily="34" charset="0"/>
                <a:cs typeface="Calibri" pitchFamily="34" charset="0"/>
              </a:rPr>
            </a:br>
            <a:r>
              <a:rPr lang="en-US" sz="2200" b="1">
                <a:solidFill>
                  <a:schemeClr val="tx1">
                    <a:lumMod val="10000"/>
                  </a:schemeClr>
                </a:solidFill>
                <a:latin typeface="Calibri" pitchFamily="34" charset="0"/>
                <a:cs typeface="Calibri" pitchFamily="34" charset="0"/>
              </a:rPr>
              <a:t>Warning-list</a:t>
            </a:r>
            <a:r>
              <a:rPr lang="en-US" sz="2200">
                <a:solidFill>
                  <a:schemeClr val="tx1">
                    <a:lumMod val="10000"/>
                  </a:schemeClr>
                </a:solidFill>
                <a:latin typeface="Calibri" pitchFamily="34" charset="0"/>
                <a:cs typeface="Calibri" pitchFamily="34" charset="0"/>
              </a:rPr>
              <a:t>: </a:t>
            </a:r>
            <a:br>
              <a:rPr lang="en-US" sz="2200">
                <a:solidFill>
                  <a:schemeClr val="tx1">
                    <a:lumMod val="10000"/>
                  </a:schemeClr>
                </a:solidFill>
                <a:latin typeface="Calibri" pitchFamily="34" charset="0"/>
                <a:cs typeface="Calibri" pitchFamily="34" charset="0"/>
              </a:rPr>
            </a:br>
            <a:r>
              <a:rPr lang="en-US" sz="2200">
                <a:solidFill>
                  <a:schemeClr val="tx1">
                    <a:lumMod val="10000"/>
                  </a:schemeClr>
                </a:solidFill>
                <a:latin typeface="Calibri" pitchFamily="34" charset="0"/>
                <a:cs typeface="Calibri" pitchFamily="34" charset="0"/>
              </a:rPr>
              <a:t>	Một danh sách các số cảnh báo được phân tách bằng dấu phẩy. Tiền tố "CS" là tùy chọn.</a:t>
            </a:r>
            <a:br>
              <a:rPr lang="en-US" sz="2200">
                <a:solidFill>
                  <a:schemeClr val="tx1">
                    <a:lumMod val="10000"/>
                  </a:schemeClr>
                </a:solidFill>
                <a:latin typeface="Calibri" pitchFamily="34" charset="0"/>
                <a:cs typeface="Calibri" pitchFamily="34" charset="0"/>
              </a:rPr>
            </a:br>
            <a:r>
              <a:rPr lang="en-US" sz="2200">
                <a:solidFill>
                  <a:schemeClr val="tx1">
                    <a:lumMod val="10000"/>
                  </a:schemeClr>
                </a:solidFill>
                <a:latin typeface="Calibri" pitchFamily="34" charset="0"/>
                <a:cs typeface="Calibri" pitchFamily="34" charset="0"/>
              </a:rPr>
              <a:t>	Khi không có số cảnh báo nào được chỉ định, disable tắt tất cả các cảnh báo và bật restore khôi phục tất cả các cảnh báo.</a:t>
            </a:r>
            <a:br>
              <a:rPr lang="en-US" sz="2200">
                <a:solidFill>
                  <a:schemeClr val="tx1">
                    <a:lumMod val="10000"/>
                  </a:schemeClr>
                </a:solidFill>
                <a:latin typeface="Calibri" pitchFamily="34" charset="0"/>
                <a:cs typeface="Calibri" pitchFamily="34" charset="0"/>
              </a:rPr>
            </a:br>
            <a:endParaRPr lang="vi-VN" sz="2200">
              <a:solidFill>
                <a:schemeClr val="tx1">
                  <a:lumMod val="10000"/>
                </a:schemeClr>
              </a:solidFill>
              <a:latin typeface="Calibri" pitchFamily="34" charset="0"/>
              <a:cs typeface="Calibri" pitchFamily="34" charset="0"/>
            </a:endParaRPr>
          </a:p>
        </p:txBody>
      </p:sp>
    </p:spTree>
    <p:extLst>
      <p:ext uri="{BB962C8B-B14F-4D97-AF65-F5344CB8AC3E}">
        <p14:creationId xmlns:p14="http://schemas.microsoft.com/office/powerpoint/2010/main" val="5022759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707" y="6073253"/>
            <a:ext cx="762948" cy="78474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 2"/>
          <p:cNvGraphicFramePr>
            <a:graphicFrameLocks noGrp="1"/>
          </p:cNvGraphicFramePr>
          <p:nvPr>
            <p:extLst>
              <p:ext uri="{D42A27DB-BD31-4B8C-83A1-F6EECF244321}">
                <p14:modId xmlns:p14="http://schemas.microsoft.com/office/powerpoint/2010/main" val="899729444"/>
              </p:ext>
            </p:extLst>
          </p:nvPr>
        </p:nvGraphicFramePr>
        <p:xfrm>
          <a:off x="3026751" y="436728"/>
          <a:ext cx="6637762" cy="6245955"/>
        </p:xfrm>
        <a:graphic>
          <a:graphicData uri="http://schemas.openxmlformats.org/drawingml/2006/table">
            <a:tbl>
              <a:tblPr firstRow="1" firstCol="1" bandRow="1">
                <a:tableStyleId>{5C22544A-7EE6-4342-B048-85BDC9FD1C3A}</a:tableStyleId>
              </a:tblPr>
              <a:tblGrid>
                <a:gridCol w="6637762">
                  <a:extLst>
                    <a:ext uri="{9D8B030D-6E8A-4147-A177-3AD203B41FA5}">
                      <a16:colId xmlns:a16="http://schemas.microsoft.com/office/drawing/2014/main" val="20000"/>
                    </a:ext>
                  </a:extLst>
                </a:gridCol>
              </a:tblGrid>
              <a:tr h="6245955">
                <a:tc>
                  <a:txBody>
                    <a:bodyPr/>
                    <a:lstStyle/>
                    <a:p>
                      <a:pPr>
                        <a:lnSpc>
                          <a:spcPct val="107000"/>
                        </a:lnSpc>
                        <a:spcAft>
                          <a:spcPts val="0"/>
                        </a:spcAft>
                      </a:pPr>
                      <a:r>
                        <a:rPr lang="en-US" sz="1800" b="0">
                          <a:solidFill>
                            <a:srgbClr val="1E661A"/>
                          </a:solidFill>
                          <a:effectLst/>
                          <a:latin typeface="Calibri" pitchFamily="34" charset="0"/>
                          <a:cs typeface="Calibri" pitchFamily="34" charset="0"/>
                        </a:rPr>
                        <a:t>// pragma_warning.cs  </a:t>
                      </a:r>
                      <a:endParaRPr lang="vi-VN" sz="1800" b="0">
                        <a:solidFill>
                          <a:srgbClr val="1E661A"/>
                        </a:solidFill>
                        <a:effectLst/>
                        <a:latin typeface="Calibri" pitchFamily="34" charset="0"/>
                        <a:cs typeface="Calibri" pitchFamily="34" charset="0"/>
                      </a:endParaRPr>
                    </a:p>
                    <a:p>
                      <a:pPr>
                        <a:lnSpc>
                          <a:spcPct val="107000"/>
                        </a:lnSpc>
                        <a:spcAft>
                          <a:spcPts val="0"/>
                        </a:spcAft>
                      </a:pPr>
                      <a:r>
                        <a:rPr lang="en-US" sz="1800" b="0">
                          <a:solidFill>
                            <a:srgbClr val="0070C0"/>
                          </a:solidFill>
                          <a:effectLst/>
                          <a:latin typeface="Calibri" pitchFamily="34" charset="0"/>
                          <a:cs typeface="Calibri" pitchFamily="34" charset="0"/>
                        </a:rPr>
                        <a:t>using</a:t>
                      </a:r>
                      <a:r>
                        <a:rPr lang="en-US" sz="1800" b="0">
                          <a:effectLst/>
                          <a:latin typeface="Calibri" pitchFamily="34" charset="0"/>
                          <a:cs typeface="Calibri" pitchFamily="34" charset="0"/>
                        </a:rPr>
                        <a:t> System;  </a:t>
                      </a:r>
                      <a:endParaRPr lang="vi-VN" sz="1800" b="0">
                        <a:effectLst/>
                        <a:latin typeface="Calibri" pitchFamily="34" charset="0"/>
                        <a:cs typeface="Calibri" pitchFamily="34" charset="0"/>
                      </a:endParaRPr>
                    </a:p>
                    <a:p>
                      <a:pPr>
                        <a:lnSpc>
                          <a:spcPct val="107000"/>
                        </a:lnSpc>
                        <a:spcAft>
                          <a:spcPts val="0"/>
                        </a:spcAft>
                      </a:pPr>
                      <a:r>
                        <a:rPr lang="en-US" sz="1800" b="0">
                          <a:effectLst/>
                          <a:latin typeface="Calibri" pitchFamily="34" charset="0"/>
                          <a:cs typeface="Calibri" pitchFamily="34" charset="0"/>
                        </a:rPr>
                        <a:t>  </a:t>
                      </a:r>
                      <a:endParaRPr lang="vi-VN" sz="1800" b="0">
                        <a:effectLst/>
                        <a:latin typeface="Calibri" pitchFamily="34" charset="0"/>
                        <a:cs typeface="Calibri" pitchFamily="34" charset="0"/>
                      </a:endParaRPr>
                    </a:p>
                    <a:p>
                      <a:pPr>
                        <a:lnSpc>
                          <a:spcPct val="107000"/>
                        </a:lnSpc>
                        <a:spcAft>
                          <a:spcPts val="0"/>
                        </a:spcAft>
                      </a:pPr>
                      <a:r>
                        <a:rPr lang="en-US" sz="1800" b="0">
                          <a:solidFill>
                            <a:srgbClr val="0070C0"/>
                          </a:solidFill>
                          <a:effectLst/>
                          <a:latin typeface="Calibri" pitchFamily="34" charset="0"/>
                          <a:cs typeface="Calibri" pitchFamily="34" charset="0"/>
                        </a:rPr>
                        <a:t>#pragma warning disable 414, CS3021  </a:t>
                      </a:r>
                      <a:endParaRPr lang="vi-VN" sz="1800" b="0">
                        <a:solidFill>
                          <a:srgbClr val="0070C0"/>
                        </a:solidFill>
                        <a:effectLst/>
                        <a:latin typeface="Calibri" pitchFamily="34" charset="0"/>
                        <a:cs typeface="Calibri" pitchFamily="34" charset="0"/>
                      </a:endParaRPr>
                    </a:p>
                    <a:p>
                      <a:pPr>
                        <a:lnSpc>
                          <a:spcPct val="107000"/>
                        </a:lnSpc>
                        <a:spcAft>
                          <a:spcPts val="0"/>
                        </a:spcAft>
                      </a:pPr>
                      <a:r>
                        <a:rPr lang="en-US" sz="1800" b="0">
                          <a:solidFill>
                            <a:schemeClr val="bg1"/>
                          </a:solidFill>
                          <a:effectLst/>
                          <a:latin typeface="Calibri" pitchFamily="34" charset="0"/>
                          <a:cs typeface="Calibri" pitchFamily="34" charset="0"/>
                        </a:rPr>
                        <a:t>[</a:t>
                      </a:r>
                      <a:r>
                        <a:rPr lang="en-US" sz="1800" b="0">
                          <a:solidFill>
                            <a:srgbClr val="0070C0"/>
                          </a:solidFill>
                          <a:effectLst/>
                          <a:latin typeface="Calibri" pitchFamily="34" charset="0"/>
                          <a:cs typeface="Calibri" pitchFamily="34" charset="0"/>
                        </a:rPr>
                        <a:t>CLSCompliant(false)</a:t>
                      </a:r>
                      <a:r>
                        <a:rPr lang="en-US" sz="1800" b="0">
                          <a:solidFill>
                            <a:schemeClr val="bg1"/>
                          </a:solidFill>
                          <a:effectLst/>
                          <a:latin typeface="Calibri" pitchFamily="34" charset="0"/>
                          <a:cs typeface="Calibri" pitchFamily="34" charset="0"/>
                        </a:rPr>
                        <a:t>] </a:t>
                      </a:r>
                      <a:r>
                        <a:rPr lang="en-US" sz="1800" b="0">
                          <a:solidFill>
                            <a:srgbClr val="0070C0"/>
                          </a:solidFill>
                          <a:effectLst/>
                          <a:latin typeface="Calibri" pitchFamily="34" charset="0"/>
                          <a:cs typeface="Calibri" pitchFamily="34" charset="0"/>
                        </a:rPr>
                        <a:t> </a:t>
                      </a:r>
                      <a:endParaRPr lang="vi-VN" sz="1800" b="0">
                        <a:solidFill>
                          <a:srgbClr val="0070C0"/>
                        </a:solidFill>
                        <a:effectLst/>
                        <a:latin typeface="Calibri" pitchFamily="34" charset="0"/>
                        <a:cs typeface="Calibri" pitchFamily="34" charset="0"/>
                      </a:endParaRPr>
                    </a:p>
                    <a:p>
                      <a:pPr>
                        <a:lnSpc>
                          <a:spcPct val="107000"/>
                        </a:lnSpc>
                        <a:spcAft>
                          <a:spcPts val="0"/>
                        </a:spcAft>
                      </a:pPr>
                      <a:r>
                        <a:rPr lang="en-US" sz="1800" b="0">
                          <a:solidFill>
                            <a:srgbClr val="0070C0"/>
                          </a:solidFill>
                          <a:effectLst/>
                          <a:latin typeface="Calibri" pitchFamily="34" charset="0"/>
                          <a:cs typeface="Calibri" pitchFamily="34" charset="0"/>
                        </a:rPr>
                        <a:t>public class C  </a:t>
                      </a:r>
                      <a:endParaRPr lang="vi-VN" sz="1800" b="0">
                        <a:solidFill>
                          <a:srgbClr val="0070C0"/>
                        </a:solidFill>
                        <a:effectLst/>
                        <a:latin typeface="Calibri" pitchFamily="34" charset="0"/>
                        <a:cs typeface="Calibri" pitchFamily="34" charset="0"/>
                      </a:endParaRPr>
                    </a:p>
                    <a:p>
                      <a:pPr>
                        <a:lnSpc>
                          <a:spcPct val="107000"/>
                        </a:lnSpc>
                        <a:spcAft>
                          <a:spcPts val="0"/>
                        </a:spcAft>
                      </a:pPr>
                      <a:r>
                        <a:rPr lang="en-US" sz="1800" b="0">
                          <a:solidFill>
                            <a:schemeClr val="bg1"/>
                          </a:solidFill>
                          <a:effectLst/>
                          <a:latin typeface="Calibri" pitchFamily="34" charset="0"/>
                          <a:cs typeface="Calibri" pitchFamily="34" charset="0"/>
                        </a:rPr>
                        <a:t>{  </a:t>
                      </a:r>
                      <a:endParaRPr lang="vi-VN" sz="1800" b="0">
                        <a:solidFill>
                          <a:schemeClr val="bg1"/>
                        </a:solidFill>
                        <a:effectLst/>
                        <a:latin typeface="Calibri" pitchFamily="34" charset="0"/>
                        <a:cs typeface="Calibri" pitchFamily="34" charset="0"/>
                      </a:endParaRPr>
                    </a:p>
                    <a:p>
                      <a:pPr>
                        <a:lnSpc>
                          <a:spcPct val="107000"/>
                        </a:lnSpc>
                        <a:spcAft>
                          <a:spcPts val="0"/>
                        </a:spcAft>
                      </a:pPr>
                      <a:r>
                        <a:rPr lang="en-US" sz="1800" b="0">
                          <a:solidFill>
                            <a:srgbClr val="0070C0"/>
                          </a:solidFill>
                          <a:effectLst/>
                          <a:latin typeface="Calibri" pitchFamily="34" charset="0"/>
                          <a:cs typeface="Calibri" pitchFamily="34" charset="0"/>
                        </a:rPr>
                        <a:t>    int </a:t>
                      </a:r>
                      <a:r>
                        <a:rPr lang="en-US" sz="1800" b="0">
                          <a:solidFill>
                            <a:schemeClr val="bg1"/>
                          </a:solidFill>
                          <a:effectLst/>
                          <a:latin typeface="Calibri" pitchFamily="34" charset="0"/>
                          <a:cs typeface="Calibri" pitchFamily="34" charset="0"/>
                        </a:rPr>
                        <a:t>i = 1</a:t>
                      </a:r>
                      <a:r>
                        <a:rPr lang="en-US" sz="1800" b="0">
                          <a:solidFill>
                            <a:srgbClr val="0070C0"/>
                          </a:solidFill>
                          <a:effectLst/>
                          <a:latin typeface="Calibri" pitchFamily="34" charset="0"/>
                          <a:cs typeface="Calibri" pitchFamily="34" charset="0"/>
                        </a:rPr>
                        <a:t>;  </a:t>
                      </a:r>
                      <a:endParaRPr lang="vi-VN" sz="1800" b="0">
                        <a:solidFill>
                          <a:srgbClr val="0070C0"/>
                        </a:solidFill>
                        <a:effectLst/>
                        <a:latin typeface="Calibri" pitchFamily="34" charset="0"/>
                        <a:cs typeface="Calibri" pitchFamily="34" charset="0"/>
                      </a:endParaRPr>
                    </a:p>
                    <a:p>
                      <a:pPr>
                        <a:lnSpc>
                          <a:spcPct val="107000"/>
                        </a:lnSpc>
                        <a:spcAft>
                          <a:spcPts val="0"/>
                        </a:spcAft>
                      </a:pPr>
                      <a:r>
                        <a:rPr lang="en-US" sz="1800" b="0">
                          <a:solidFill>
                            <a:srgbClr val="0070C0"/>
                          </a:solidFill>
                          <a:effectLst/>
                          <a:latin typeface="Calibri" pitchFamily="34" charset="0"/>
                          <a:cs typeface="Calibri" pitchFamily="34" charset="0"/>
                        </a:rPr>
                        <a:t>    static void Main</a:t>
                      </a:r>
                      <a:r>
                        <a:rPr lang="en-US" sz="1800" b="0">
                          <a:solidFill>
                            <a:schemeClr val="bg1"/>
                          </a:solidFill>
                          <a:effectLst/>
                          <a:latin typeface="Calibri" pitchFamily="34" charset="0"/>
                          <a:cs typeface="Calibri" pitchFamily="34" charset="0"/>
                        </a:rPr>
                        <a:t>()  </a:t>
                      </a:r>
                      <a:endParaRPr lang="vi-VN" sz="1800" b="0">
                        <a:solidFill>
                          <a:schemeClr val="bg1"/>
                        </a:solidFill>
                        <a:effectLst/>
                        <a:latin typeface="Calibri" pitchFamily="34" charset="0"/>
                        <a:cs typeface="Calibri" pitchFamily="34" charset="0"/>
                      </a:endParaRPr>
                    </a:p>
                    <a:p>
                      <a:pPr>
                        <a:lnSpc>
                          <a:spcPct val="107000"/>
                        </a:lnSpc>
                        <a:spcAft>
                          <a:spcPts val="0"/>
                        </a:spcAft>
                      </a:pPr>
                      <a:r>
                        <a:rPr lang="en-US" sz="1800" b="0">
                          <a:solidFill>
                            <a:schemeClr val="bg1"/>
                          </a:solidFill>
                          <a:effectLst/>
                          <a:latin typeface="Calibri" pitchFamily="34" charset="0"/>
                          <a:cs typeface="Calibri" pitchFamily="34" charset="0"/>
                        </a:rPr>
                        <a:t>    {  </a:t>
                      </a:r>
                      <a:endParaRPr lang="vi-VN" sz="1800" b="0">
                        <a:solidFill>
                          <a:schemeClr val="bg1"/>
                        </a:solidFill>
                        <a:effectLst/>
                        <a:latin typeface="Calibri" pitchFamily="34" charset="0"/>
                        <a:cs typeface="Calibri" pitchFamily="34" charset="0"/>
                      </a:endParaRPr>
                    </a:p>
                    <a:p>
                      <a:pPr>
                        <a:lnSpc>
                          <a:spcPct val="107000"/>
                        </a:lnSpc>
                        <a:spcAft>
                          <a:spcPts val="0"/>
                        </a:spcAft>
                      </a:pPr>
                      <a:r>
                        <a:rPr lang="en-US" sz="1800" b="0">
                          <a:solidFill>
                            <a:schemeClr val="bg1"/>
                          </a:solidFill>
                          <a:effectLst/>
                          <a:latin typeface="Calibri" pitchFamily="34" charset="0"/>
                          <a:cs typeface="Calibri" pitchFamily="34" charset="0"/>
                        </a:rPr>
                        <a:t>    }  </a:t>
                      </a:r>
                      <a:endParaRPr lang="vi-VN" sz="1800" b="0">
                        <a:solidFill>
                          <a:schemeClr val="bg1"/>
                        </a:solidFill>
                        <a:effectLst/>
                        <a:latin typeface="Calibri" pitchFamily="34" charset="0"/>
                        <a:cs typeface="Calibri" pitchFamily="34" charset="0"/>
                      </a:endParaRPr>
                    </a:p>
                    <a:p>
                      <a:pPr>
                        <a:lnSpc>
                          <a:spcPct val="107000"/>
                        </a:lnSpc>
                        <a:spcAft>
                          <a:spcPts val="0"/>
                        </a:spcAft>
                      </a:pPr>
                      <a:r>
                        <a:rPr lang="en-US" sz="1800" b="0">
                          <a:solidFill>
                            <a:schemeClr val="bg1"/>
                          </a:solidFill>
                          <a:effectLst/>
                          <a:latin typeface="Calibri" pitchFamily="34" charset="0"/>
                          <a:cs typeface="Calibri" pitchFamily="34" charset="0"/>
                        </a:rPr>
                        <a:t>}  </a:t>
                      </a:r>
                      <a:endParaRPr lang="vi-VN" sz="1800" b="0">
                        <a:solidFill>
                          <a:schemeClr val="bg1"/>
                        </a:solidFill>
                        <a:effectLst/>
                        <a:latin typeface="Calibri" pitchFamily="34" charset="0"/>
                        <a:cs typeface="Calibri" pitchFamily="34" charset="0"/>
                      </a:endParaRPr>
                    </a:p>
                    <a:p>
                      <a:pPr>
                        <a:lnSpc>
                          <a:spcPct val="107000"/>
                        </a:lnSpc>
                        <a:spcAft>
                          <a:spcPts val="0"/>
                        </a:spcAft>
                      </a:pPr>
                      <a:r>
                        <a:rPr lang="en-US" sz="1800" b="0">
                          <a:solidFill>
                            <a:srgbClr val="0070C0"/>
                          </a:solidFill>
                          <a:effectLst/>
                          <a:latin typeface="Calibri" pitchFamily="34" charset="0"/>
                          <a:cs typeface="Calibri" pitchFamily="34" charset="0"/>
                        </a:rPr>
                        <a:t>#pragma warning restore CS3021  </a:t>
                      </a:r>
                      <a:endParaRPr lang="vi-VN" sz="1800" b="0">
                        <a:solidFill>
                          <a:srgbClr val="0070C0"/>
                        </a:solidFill>
                        <a:effectLst/>
                        <a:latin typeface="Calibri" pitchFamily="34" charset="0"/>
                        <a:cs typeface="Calibri" pitchFamily="34" charset="0"/>
                      </a:endParaRPr>
                    </a:p>
                    <a:p>
                      <a:pPr>
                        <a:lnSpc>
                          <a:spcPct val="107000"/>
                        </a:lnSpc>
                        <a:spcAft>
                          <a:spcPts val="0"/>
                        </a:spcAft>
                      </a:pPr>
                      <a:r>
                        <a:rPr lang="en-US" sz="1800" b="0">
                          <a:solidFill>
                            <a:schemeClr val="bg1"/>
                          </a:solidFill>
                          <a:effectLst/>
                          <a:latin typeface="Calibri" pitchFamily="34" charset="0"/>
                          <a:cs typeface="Calibri" pitchFamily="34" charset="0"/>
                        </a:rPr>
                        <a:t>[</a:t>
                      </a:r>
                      <a:r>
                        <a:rPr lang="en-US" sz="1800" b="0">
                          <a:solidFill>
                            <a:srgbClr val="0070C0"/>
                          </a:solidFill>
                          <a:effectLst/>
                          <a:latin typeface="Calibri" pitchFamily="34" charset="0"/>
                          <a:cs typeface="Calibri" pitchFamily="34" charset="0"/>
                        </a:rPr>
                        <a:t>CLSCompliant(false)</a:t>
                      </a:r>
                      <a:r>
                        <a:rPr lang="en-US" sz="1800" b="0">
                          <a:solidFill>
                            <a:schemeClr val="bg1"/>
                          </a:solidFill>
                          <a:effectLst/>
                          <a:latin typeface="Calibri" pitchFamily="34" charset="0"/>
                          <a:cs typeface="Calibri" pitchFamily="34" charset="0"/>
                        </a:rPr>
                        <a:t>] </a:t>
                      </a:r>
                      <a:r>
                        <a:rPr lang="en-US" sz="1800" b="0">
                          <a:solidFill>
                            <a:srgbClr val="0070C0"/>
                          </a:solidFill>
                          <a:effectLst/>
                          <a:latin typeface="Calibri" pitchFamily="34" charset="0"/>
                          <a:cs typeface="Calibri" pitchFamily="34" charset="0"/>
                        </a:rPr>
                        <a:t> </a:t>
                      </a:r>
                      <a:r>
                        <a:rPr lang="en-US" sz="1800" b="0">
                          <a:solidFill>
                            <a:srgbClr val="1E661A"/>
                          </a:solidFill>
                          <a:effectLst/>
                          <a:latin typeface="Calibri" pitchFamily="34" charset="0"/>
                          <a:cs typeface="Calibri" pitchFamily="34" charset="0"/>
                        </a:rPr>
                        <a:t>// CS3021  </a:t>
                      </a:r>
                      <a:endParaRPr lang="vi-VN" sz="1800" b="0">
                        <a:solidFill>
                          <a:srgbClr val="1E661A"/>
                        </a:solidFill>
                        <a:effectLst/>
                        <a:latin typeface="Calibri" pitchFamily="34" charset="0"/>
                        <a:cs typeface="Calibri" pitchFamily="34" charset="0"/>
                      </a:endParaRPr>
                    </a:p>
                    <a:p>
                      <a:pPr>
                        <a:lnSpc>
                          <a:spcPct val="107000"/>
                        </a:lnSpc>
                        <a:spcAft>
                          <a:spcPts val="0"/>
                        </a:spcAft>
                      </a:pPr>
                      <a:r>
                        <a:rPr lang="en-US" sz="1800" b="0">
                          <a:solidFill>
                            <a:srgbClr val="0070C0"/>
                          </a:solidFill>
                          <a:effectLst/>
                          <a:latin typeface="Calibri" pitchFamily="34" charset="0"/>
                          <a:cs typeface="Calibri" pitchFamily="34" charset="0"/>
                        </a:rPr>
                        <a:t>public class D  </a:t>
                      </a:r>
                      <a:endParaRPr lang="vi-VN" sz="1800" b="0">
                        <a:solidFill>
                          <a:srgbClr val="0070C0"/>
                        </a:solidFill>
                        <a:effectLst/>
                        <a:latin typeface="Calibri" pitchFamily="34" charset="0"/>
                        <a:cs typeface="Calibri" pitchFamily="34" charset="0"/>
                      </a:endParaRPr>
                    </a:p>
                    <a:p>
                      <a:pPr>
                        <a:lnSpc>
                          <a:spcPct val="107000"/>
                        </a:lnSpc>
                        <a:spcAft>
                          <a:spcPts val="0"/>
                        </a:spcAft>
                      </a:pPr>
                      <a:r>
                        <a:rPr lang="en-US" sz="1800" b="0">
                          <a:solidFill>
                            <a:schemeClr val="bg1"/>
                          </a:solidFill>
                          <a:effectLst/>
                          <a:latin typeface="Calibri" pitchFamily="34" charset="0"/>
                          <a:cs typeface="Calibri" pitchFamily="34" charset="0"/>
                        </a:rPr>
                        <a:t>{  </a:t>
                      </a:r>
                      <a:endParaRPr lang="vi-VN" sz="1800" b="0">
                        <a:solidFill>
                          <a:schemeClr val="bg1"/>
                        </a:solidFill>
                        <a:effectLst/>
                        <a:latin typeface="Calibri" pitchFamily="34" charset="0"/>
                        <a:cs typeface="Calibri" pitchFamily="34" charset="0"/>
                      </a:endParaRPr>
                    </a:p>
                    <a:p>
                      <a:pPr>
                        <a:lnSpc>
                          <a:spcPct val="107000"/>
                        </a:lnSpc>
                        <a:spcAft>
                          <a:spcPts val="0"/>
                        </a:spcAft>
                      </a:pPr>
                      <a:r>
                        <a:rPr lang="en-US" sz="1800" b="0">
                          <a:solidFill>
                            <a:srgbClr val="0070C0"/>
                          </a:solidFill>
                          <a:effectLst/>
                          <a:latin typeface="Calibri" pitchFamily="34" charset="0"/>
                          <a:cs typeface="Calibri" pitchFamily="34" charset="0"/>
                        </a:rPr>
                        <a:t>    int </a:t>
                      </a:r>
                      <a:r>
                        <a:rPr lang="en-US" sz="1800" b="0">
                          <a:solidFill>
                            <a:schemeClr val="bg1"/>
                          </a:solidFill>
                          <a:effectLst/>
                          <a:latin typeface="Calibri" pitchFamily="34" charset="0"/>
                          <a:cs typeface="Calibri" pitchFamily="34" charset="0"/>
                        </a:rPr>
                        <a:t>i = 1</a:t>
                      </a:r>
                      <a:r>
                        <a:rPr lang="en-US" sz="1800" b="0">
                          <a:solidFill>
                            <a:srgbClr val="0070C0"/>
                          </a:solidFill>
                          <a:effectLst/>
                          <a:latin typeface="Calibri" pitchFamily="34" charset="0"/>
                          <a:cs typeface="Calibri" pitchFamily="34" charset="0"/>
                        </a:rPr>
                        <a:t>;  </a:t>
                      </a:r>
                      <a:endParaRPr lang="vi-VN" sz="1800" b="0">
                        <a:solidFill>
                          <a:srgbClr val="0070C0"/>
                        </a:solidFill>
                        <a:effectLst/>
                        <a:latin typeface="Calibri" pitchFamily="34" charset="0"/>
                        <a:cs typeface="Calibri" pitchFamily="34" charset="0"/>
                      </a:endParaRPr>
                    </a:p>
                    <a:p>
                      <a:pPr>
                        <a:lnSpc>
                          <a:spcPct val="107000"/>
                        </a:lnSpc>
                        <a:spcAft>
                          <a:spcPts val="0"/>
                        </a:spcAft>
                      </a:pPr>
                      <a:r>
                        <a:rPr lang="en-US" sz="1800" b="0">
                          <a:solidFill>
                            <a:srgbClr val="0070C0"/>
                          </a:solidFill>
                          <a:effectLst/>
                          <a:latin typeface="Calibri" pitchFamily="34" charset="0"/>
                          <a:cs typeface="Calibri" pitchFamily="34" charset="0"/>
                        </a:rPr>
                        <a:t>    public static void F</a:t>
                      </a:r>
                      <a:r>
                        <a:rPr lang="en-US" sz="1800" b="0">
                          <a:solidFill>
                            <a:schemeClr val="bg1"/>
                          </a:solidFill>
                          <a:effectLst/>
                          <a:latin typeface="Calibri" pitchFamily="34" charset="0"/>
                          <a:cs typeface="Calibri" pitchFamily="34" charset="0"/>
                        </a:rPr>
                        <a:t>()  </a:t>
                      </a:r>
                      <a:endParaRPr lang="vi-VN" sz="1800" b="0">
                        <a:solidFill>
                          <a:schemeClr val="bg1"/>
                        </a:solidFill>
                        <a:effectLst/>
                        <a:latin typeface="Calibri" pitchFamily="34" charset="0"/>
                        <a:cs typeface="Calibri" pitchFamily="34" charset="0"/>
                      </a:endParaRPr>
                    </a:p>
                    <a:p>
                      <a:pPr>
                        <a:lnSpc>
                          <a:spcPct val="107000"/>
                        </a:lnSpc>
                        <a:spcAft>
                          <a:spcPts val="0"/>
                        </a:spcAft>
                      </a:pPr>
                      <a:r>
                        <a:rPr lang="en-US" sz="1800" b="0">
                          <a:solidFill>
                            <a:schemeClr val="bg1"/>
                          </a:solidFill>
                          <a:effectLst/>
                          <a:latin typeface="Calibri" pitchFamily="34" charset="0"/>
                          <a:cs typeface="Calibri" pitchFamily="34" charset="0"/>
                        </a:rPr>
                        <a:t>    {  </a:t>
                      </a:r>
                      <a:endParaRPr lang="vi-VN" sz="1800" b="0">
                        <a:solidFill>
                          <a:schemeClr val="bg1"/>
                        </a:solidFill>
                        <a:effectLst/>
                        <a:latin typeface="Calibri" pitchFamily="34" charset="0"/>
                        <a:cs typeface="Calibri" pitchFamily="34" charset="0"/>
                      </a:endParaRPr>
                    </a:p>
                    <a:p>
                      <a:pPr>
                        <a:lnSpc>
                          <a:spcPct val="107000"/>
                        </a:lnSpc>
                        <a:spcAft>
                          <a:spcPts val="0"/>
                        </a:spcAft>
                      </a:pPr>
                      <a:r>
                        <a:rPr lang="en-US" sz="1800" b="0">
                          <a:solidFill>
                            <a:schemeClr val="bg1"/>
                          </a:solidFill>
                          <a:effectLst/>
                          <a:latin typeface="Calibri" pitchFamily="34" charset="0"/>
                          <a:cs typeface="Calibri" pitchFamily="34" charset="0"/>
                        </a:rPr>
                        <a:t>    }  </a:t>
                      </a:r>
                      <a:endParaRPr lang="vi-VN" sz="1800" b="0">
                        <a:solidFill>
                          <a:schemeClr val="bg1"/>
                        </a:solidFill>
                        <a:effectLst/>
                        <a:latin typeface="Calibri" pitchFamily="34" charset="0"/>
                        <a:cs typeface="Calibri" pitchFamily="34" charset="0"/>
                      </a:endParaRPr>
                    </a:p>
                    <a:p>
                      <a:pPr>
                        <a:lnSpc>
                          <a:spcPct val="107000"/>
                        </a:lnSpc>
                        <a:spcAft>
                          <a:spcPts val="0"/>
                        </a:spcAft>
                      </a:pPr>
                      <a:r>
                        <a:rPr lang="en-US" sz="1800" b="0">
                          <a:solidFill>
                            <a:schemeClr val="bg1"/>
                          </a:solidFill>
                          <a:effectLst/>
                          <a:latin typeface="Calibri" pitchFamily="34" charset="0"/>
                          <a:cs typeface="Calibri" pitchFamily="34" charset="0"/>
                        </a:rPr>
                        <a:t>}  </a:t>
                      </a:r>
                      <a:endParaRPr lang="vi-VN" sz="1800" b="0">
                        <a:solidFill>
                          <a:schemeClr val="bg1"/>
                        </a:solidFill>
                        <a:effectLst/>
                        <a:latin typeface="Calibri" pitchFamily="34" charset="0"/>
                        <a:ea typeface="Calibri"/>
                        <a:cs typeface="Calibri" pitchFamily="34" charset="0"/>
                      </a:endParaRPr>
                    </a:p>
                  </a:txBody>
                  <a:tcPr marL="68580" marR="68580" marT="0" marB="0">
                    <a:solidFill>
                      <a:schemeClr val="accent1">
                        <a:alpha val="43000"/>
                      </a:schemeClr>
                    </a:solidFill>
                  </a:tcPr>
                </a:tc>
                <a:extLst>
                  <a:ext uri="{0D108BD9-81ED-4DB2-BD59-A6C34878D82A}">
                    <a16:rowId xmlns:a16="http://schemas.microsoft.com/office/drawing/2014/main" val="10000"/>
                  </a:ext>
                </a:extLst>
              </a:tr>
            </a:tbl>
          </a:graphicData>
        </a:graphic>
      </p:graphicFrame>
      <p:sp>
        <p:nvSpPr>
          <p:cNvPr id="5" name="Rectangle 4"/>
          <p:cNvSpPr/>
          <p:nvPr/>
        </p:nvSpPr>
        <p:spPr>
          <a:xfrm>
            <a:off x="1601690" y="436728"/>
            <a:ext cx="904415" cy="461665"/>
          </a:xfrm>
          <a:prstGeom prst="rect">
            <a:avLst/>
          </a:prstGeom>
        </p:spPr>
        <p:txBody>
          <a:bodyPr wrap="none">
            <a:spAutoFit/>
          </a:bodyPr>
          <a:lstStyle/>
          <a:p>
            <a:r>
              <a:rPr lang="en-US" sz="2400">
                <a:solidFill>
                  <a:schemeClr val="tx1">
                    <a:lumMod val="10000"/>
                  </a:schemeClr>
                </a:solidFill>
                <a:effectLst>
                  <a:outerShdw blurRad="38100" dist="38100" dir="2700000" algn="tl">
                    <a:srgbClr val="000000">
                      <a:alpha val="43137"/>
                    </a:srgbClr>
                  </a:outerShdw>
                </a:effectLst>
                <a:latin typeface="Calibri" pitchFamily="34" charset="0"/>
                <a:cs typeface="Calibri" pitchFamily="34" charset="0"/>
              </a:rPr>
              <a:t>Ví dụ:</a:t>
            </a:r>
            <a:endParaRPr lang="vi-VN" sz="2400">
              <a:solidFill>
                <a:schemeClr val="tx1">
                  <a:lumMod val="10000"/>
                </a:schemeClr>
              </a:solidFill>
              <a:effectLst>
                <a:outerShdw blurRad="38100" dist="38100" dir="2700000" algn="tl">
                  <a:srgbClr val="000000">
                    <a:alpha val="43137"/>
                  </a:srgbClr>
                </a:outerShdw>
              </a:effectLst>
              <a:latin typeface="Calibri" pitchFamily="34" charset="0"/>
              <a:cs typeface="Calibri" pitchFamily="34" charset="0"/>
            </a:endParaRPr>
          </a:p>
        </p:txBody>
      </p:sp>
    </p:spTree>
    <p:extLst>
      <p:ext uri="{BB962C8B-B14F-4D97-AF65-F5344CB8AC3E}">
        <p14:creationId xmlns:p14="http://schemas.microsoft.com/office/powerpoint/2010/main" val="32072872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8000" b="-108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C170A5-2BCC-1641-AC0F-97230E222901}"/>
              </a:ext>
            </a:extLst>
          </p:cNvPr>
          <p:cNvSpPr txBox="1"/>
          <p:nvPr/>
        </p:nvSpPr>
        <p:spPr>
          <a:xfrm>
            <a:off x="451648" y="324795"/>
            <a:ext cx="9295667" cy="984885"/>
          </a:xfrm>
          <a:prstGeom prst="rect">
            <a:avLst/>
          </a:prstGeom>
          <a:noFill/>
        </p:spPr>
        <p:txBody>
          <a:bodyPr wrap="square" rtlCol="0">
            <a:spAutoFit/>
          </a:bodyPr>
          <a:lstStyle/>
          <a:p>
            <a:pPr algn="ctr"/>
            <a:r>
              <a:rPr lang="en-US" sz="5800">
                <a:solidFill>
                  <a:srgbClr val="002060"/>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rPr>
              <a:t>12.2. #pragma checksum</a:t>
            </a:r>
            <a:endParaRPr lang="en-US" sz="5800" dirty="0">
              <a:solidFill>
                <a:srgbClr val="002060"/>
              </a:solidFill>
              <a:effectLst>
                <a:outerShdw blurRad="38100" dist="38100" dir="2700000" algn="tl">
                  <a:srgbClr val="000000">
                    <a:alpha val="43137"/>
                  </a:srgbClr>
                </a:outerShdw>
              </a:effectLst>
              <a:latin typeface="Abril Fatface" panose="02000503000000020003" pitchFamily="2" charset="77"/>
              <a:ea typeface="Nunito Bold" charset="0"/>
              <a:cs typeface="Mukta SemiBold" panose="020B0000000000000000" pitchFamily="34" charset="77"/>
            </a:endParaRPr>
          </a:p>
        </p:txBody>
      </p:sp>
      <p:sp>
        <p:nvSpPr>
          <p:cNvPr id="3" name="Rectangle 2"/>
          <p:cNvSpPr/>
          <p:nvPr/>
        </p:nvSpPr>
        <p:spPr>
          <a:xfrm>
            <a:off x="755838" y="1547056"/>
            <a:ext cx="10421678" cy="1107996"/>
          </a:xfrm>
          <a:prstGeom prst="rect">
            <a:avLst/>
          </a:prstGeom>
        </p:spPr>
        <p:txBody>
          <a:bodyPr wrap="square">
            <a:spAutoFit/>
          </a:bodyPr>
          <a:lstStyle/>
          <a:p>
            <a:r>
              <a:rPr lang="en-US" sz="2200" b="1">
                <a:solidFill>
                  <a:srgbClr val="002060"/>
                </a:solidFill>
                <a:latin typeface="Calibri" pitchFamily="34" charset="0"/>
                <a:cs typeface="Calibri" pitchFamily="34" charset="0"/>
              </a:rPr>
              <a:t>#pragma checksum </a:t>
            </a:r>
            <a:r>
              <a:rPr lang="en-US" sz="2200">
                <a:solidFill>
                  <a:schemeClr val="accent2">
                    <a:lumMod val="10000"/>
                  </a:schemeClr>
                </a:solidFill>
                <a:latin typeface="Calibri" pitchFamily="34" charset="0"/>
                <a:cs typeface="Calibri" pitchFamily="34" charset="0"/>
              </a:rPr>
              <a:t>có chức năng tạo tổng kiểm tra cho các tệp nguồn để hỗ trợ gỡ lỗi các trang ASP.NET</a:t>
            </a:r>
            <a:br>
              <a:rPr lang="en-US" sz="2200">
                <a:solidFill>
                  <a:schemeClr val="accent2">
                    <a:lumMod val="10000"/>
                  </a:schemeClr>
                </a:solidFill>
                <a:latin typeface="Calibri" pitchFamily="34" charset="0"/>
                <a:cs typeface="Calibri" pitchFamily="34" charset="0"/>
              </a:rPr>
            </a:br>
            <a:r>
              <a:rPr lang="en-US" sz="2200">
                <a:solidFill>
                  <a:schemeClr val="accent2">
                    <a:lumMod val="10000"/>
                  </a:schemeClr>
                </a:solidFill>
                <a:latin typeface="Calibri" pitchFamily="34" charset="0"/>
                <a:cs typeface="Calibri" pitchFamily="34" charset="0"/>
              </a:rPr>
              <a:t>	Cú pháp:</a:t>
            </a:r>
            <a:endParaRPr lang="vi-VN" sz="2200">
              <a:solidFill>
                <a:schemeClr val="accent2">
                  <a:lumMod val="10000"/>
                </a:schemeClr>
              </a:solidFill>
              <a:latin typeface="Calibri" pitchFamily="34" charset="0"/>
              <a:cs typeface="Calibri" pitchFamily="34" charset="0"/>
            </a:endParaRPr>
          </a:p>
        </p:txBody>
      </p:sp>
      <p:sp>
        <p:nvSpPr>
          <p:cNvPr id="5" name="Rectangle 4"/>
          <p:cNvSpPr/>
          <p:nvPr/>
        </p:nvSpPr>
        <p:spPr>
          <a:xfrm>
            <a:off x="755838" y="3939863"/>
            <a:ext cx="10421678" cy="2800767"/>
          </a:xfrm>
          <a:prstGeom prst="rect">
            <a:avLst/>
          </a:prstGeom>
        </p:spPr>
        <p:txBody>
          <a:bodyPr wrap="square">
            <a:spAutoFit/>
          </a:bodyPr>
          <a:lstStyle/>
          <a:p>
            <a:r>
              <a:rPr lang="en-US" sz="2200" b="1">
                <a:solidFill>
                  <a:schemeClr val="bg1"/>
                </a:solidFill>
                <a:latin typeface="Calibri" pitchFamily="34" charset="0"/>
                <a:cs typeface="Calibri" pitchFamily="34" charset="0"/>
              </a:rPr>
              <a:t>Filename</a:t>
            </a:r>
            <a:r>
              <a:rPr lang="en-US" sz="2200">
                <a:solidFill>
                  <a:schemeClr val="bg1"/>
                </a:solidFill>
                <a:latin typeface="Calibri" pitchFamily="34" charset="0"/>
                <a:cs typeface="Calibri" pitchFamily="34" charset="0"/>
              </a:rPr>
              <a:t>: </a:t>
            </a:r>
            <a:r>
              <a:rPr lang="en-US" sz="2200">
                <a:solidFill>
                  <a:schemeClr val="accent2">
                    <a:lumMod val="10000"/>
                  </a:schemeClr>
                </a:solidFill>
                <a:latin typeface="Calibri" pitchFamily="34" charset="0"/>
                <a:cs typeface="Calibri" pitchFamily="34" charset="0"/>
              </a:rPr>
              <a:t>Tên của tệp yêu cầu giám sát các thay đổi hoặc cập nhật.</a:t>
            </a:r>
            <a:br>
              <a:rPr lang="en-US" sz="2200">
                <a:solidFill>
                  <a:schemeClr val="accent2">
                    <a:lumMod val="10000"/>
                  </a:schemeClr>
                </a:solidFill>
                <a:latin typeface="Calibri" pitchFamily="34" charset="0"/>
                <a:cs typeface="Calibri" pitchFamily="34" charset="0"/>
              </a:rPr>
            </a:br>
            <a:r>
              <a:rPr lang="en-US" sz="2200" b="1">
                <a:solidFill>
                  <a:schemeClr val="bg1"/>
                </a:solidFill>
                <a:latin typeface="Calibri" pitchFamily="34" charset="0"/>
                <a:cs typeface="Calibri" pitchFamily="34" charset="0"/>
              </a:rPr>
              <a:t>{guid}</a:t>
            </a:r>
            <a:r>
              <a:rPr lang="en-US" sz="2200">
                <a:solidFill>
                  <a:schemeClr val="bg1"/>
                </a:solidFill>
                <a:latin typeface="Calibri" pitchFamily="34" charset="0"/>
                <a:cs typeface="Calibri" pitchFamily="34" charset="0"/>
              </a:rPr>
              <a:t>:</a:t>
            </a:r>
            <a:r>
              <a:rPr lang="en-US" sz="2200" b="1">
                <a:solidFill>
                  <a:schemeClr val="bg1"/>
                </a:solidFill>
                <a:latin typeface="Calibri" pitchFamily="34" charset="0"/>
                <a:cs typeface="Calibri" pitchFamily="34" charset="0"/>
              </a:rPr>
              <a:t> </a:t>
            </a:r>
            <a:r>
              <a:rPr lang="en-US" sz="2200">
                <a:solidFill>
                  <a:schemeClr val="accent2">
                    <a:lumMod val="10000"/>
                  </a:schemeClr>
                </a:solidFill>
                <a:latin typeface="Calibri" pitchFamily="34" charset="0"/>
                <a:cs typeface="Calibri" pitchFamily="34" charset="0"/>
              </a:rPr>
              <a:t>GUID (Globally Unique Identifier) cho thuật toán hàm băm (hash algorithm).</a:t>
            </a:r>
            <a:br>
              <a:rPr lang="en-US" sz="2200">
                <a:solidFill>
                  <a:schemeClr val="accent2">
                    <a:lumMod val="10000"/>
                  </a:schemeClr>
                </a:solidFill>
                <a:latin typeface="Calibri" pitchFamily="34" charset="0"/>
                <a:cs typeface="Calibri" pitchFamily="34" charset="0"/>
              </a:rPr>
            </a:br>
            <a:r>
              <a:rPr lang="en-US" sz="2200">
                <a:solidFill>
                  <a:schemeClr val="accent2">
                    <a:lumMod val="10000"/>
                  </a:schemeClr>
                </a:solidFill>
                <a:latin typeface="Calibri" pitchFamily="34" charset="0"/>
                <a:cs typeface="Calibri" pitchFamily="34" charset="0"/>
              </a:rPr>
              <a:t>Ví dụ hash algorithm: ““Shall I compare thee to a summer’s day?” (c017dcaadb04d44b6012b2a055786c77)</a:t>
            </a:r>
            <a:br>
              <a:rPr lang="en-US" sz="2200">
                <a:solidFill>
                  <a:schemeClr val="accent2">
                    <a:lumMod val="10000"/>
                  </a:schemeClr>
                </a:solidFill>
                <a:latin typeface="Calibri" pitchFamily="34" charset="0"/>
                <a:cs typeface="Calibri" pitchFamily="34" charset="0"/>
              </a:rPr>
            </a:br>
            <a:r>
              <a:rPr lang="en-US" sz="2200" b="1">
                <a:solidFill>
                  <a:schemeClr val="bg1"/>
                </a:solidFill>
                <a:latin typeface="Calibri" pitchFamily="34" charset="0"/>
                <a:cs typeface="Calibri" pitchFamily="34" charset="0"/>
              </a:rPr>
              <a:t>Checksum bytes</a:t>
            </a:r>
            <a:r>
              <a:rPr lang="en-US" sz="2200">
                <a:solidFill>
                  <a:schemeClr val="bg1"/>
                </a:solidFill>
                <a:latin typeface="Calibri" pitchFamily="34" charset="0"/>
                <a:cs typeface="Calibri" pitchFamily="34" charset="0"/>
              </a:rPr>
              <a:t>: </a:t>
            </a:r>
          </a:p>
          <a:p>
            <a:r>
              <a:rPr lang="en-US" sz="2200">
                <a:solidFill>
                  <a:schemeClr val="accent2">
                    <a:lumMod val="10000"/>
                  </a:schemeClr>
                </a:solidFill>
                <a:latin typeface="Calibri" pitchFamily="34" charset="0"/>
                <a:cs typeface="Calibri" pitchFamily="34" charset="0"/>
              </a:rPr>
              <a:t>	Chuỗi các chữ số thập lục phân đại diện cho các byte của tổng kiểm tra. Phải là số chẵn của các chữ số thập lục phân. Một số chữ số lẻ dẫn đến cảnh báo thời gian biên dịch và lệnh được bỏ qua.</a:t>
            </a:r>
            <a:endParaRPr lang="vi-VN" sz="2200">
              <a:solidFill>
                <a:schemeClr val="accent2">
                  <a:lumMod val="10000"/>
                </a:schemeClr>
              </a:solidFill>
              <a:latin typeface="Calibri" pitchFamily="34" charset="0"/>
              <a:cs typeface="Calibri"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1178014659"/>
              </p:ext>
            </p:extLst>
          </p:nvPr>
        </p:nvGraphicFramePr>
        <p:xfrm>
          <a:off x="2849182" y="2848199"/>
          <a:ext cx="6426058" cy="510274"/>
        </p:xfrm>
        <a:graphic>
          <a:graphicData uri="http://schemas.openxmlformats.org/drawingml/2006/table">
            <a:tbl>
              <a:tblPr firstRow="1" firstCol="1" bandRow="1">
                <a:tableStyleId>{5C22544A-7EE6-4342-B048-85BDC9FD1C3A}</a:tableStyleId>
              </a:tblPr>
              <a:tblGrid>
                <a:gridCol w="6426058">
                  <a:extLst>
                    <a:ext uri="{9D8B030D-6E8A-4147-A177-3AD203B41FA5}">
                      <a16:colId xmlns:a16="http://schemas.microsoft.com/office/drawing/2014/main" val="20000"/>
                    </a:ext>
                  </a:extLst>
                </a:gridCol>
              </a:tblGrid>
              <a:tr h="510274">
                <a:tc>
                  <a:txBody>
                    <a:bodyPr/>
                    <a:lstStyle/>
                    <a:p>
                      <a:pPr>
                        <a:lnSpc>
                          <a:spcPct val="107000"/>
                        </a:lnSpc>
                        <a:spcAft>
                          <a:spcPts val="0"/>
                        </a:spcAft>
                      </a:pPr>
                      <a:r>
                        <a:rPr lang="en-US" sz="2000" b="0">
                          <a:solidFill>
                            <a:srgbClr val="0070C0"/>
                          </a:solidFill>
                          <a:effectLst/>
                        </a:rPr>
                        <a:t>#pragma checksum "filename" "{guid}" "checksum bytes"</a:t>
                      </a:r>
                      <a:endParaRPr lang="vi-VN" sz="2000" b="0">
                        <a:solidFill>
                          <a:srgbClr val="0070C0"/>
                        </a:solidFill>
                        <a:effectLst/>
                        <a:latin typeface="Calibri"/>
                        <a:ea typeface="Calibri"/>
                        <a:cs typeface="Times New Roman"/>
                      </a:endParaRPr>
                    </a:p>
                  </a:txBody>
                  <a:tcPr marL="68580" marR="68580" marT="0" marB="0">
                    <a:solidFill>
                      <a:schemeClr val="accent1">
                        <a:alpha val="54000"/>
                      </a:schemeClr>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21592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658745653"/>
              </p:ext>
            </p:extLst>
          </p:nvPr>
        </p:nvGraphicFramePr>
        <p:xfrm>
          <a:off x="2715211" y="1465201"/>
          <a:ext cx="6783629" cy="3456963"/>
        </p:xfrm>
        <a:graphic>
          <a:graphicData uri="http://schemas.openxmlformats.org/drawingml/2006/table">
            <a:tbl>
              <a:tblPr firstRow="1" firstCol="1" bandRow="1">
                <a:tableStyleId>{5C22544A-7EE6-4342-B048-85BDC9FD1C3A}</a:tableStyleId>
              </a:tblPr>
              <a:tblGrid>
                <a:gridCol w="6783629">
                  <a:extLst>
                    <a:ext uri="{9D8B030D-6E8A-4147-A177-3AD203B41FA5}">
                      <a16:colId xmlns:a16="http://schemas.microsoft.com/office/drawing/2014/main" val="20000"/>
                    </a:ext>
                  </a:extLst>
                </a:gridCol>
              </a:tblGrid>
              <a:tr h="3456963">
                <a:tc>
                  <a:txBody>
                    <a:bodyPr/>
                    <a:lstStyle/>
                    <a:p>
                      <a:pPr>
                        <a:lnSpc>
                          <a:spcPct val="107000"/>
                        </a:lnSpc>
                        <a:spcAft>
                          <a:spcPts val="0"/>
                        </a:spcAft>
                      </a:pPr>
                      <a:r>
                        <a:rPr lang="en-US" sz="2200" b="0">
                          <a:solidFill>
                            <a:srgbClr val="0070C0"/>
                          </a:solidFill>
                          <a:effectLst/>
                          <a:latin typeface="Calibri" pitchFamily="34" charset="0"/>
                          <a:cs typeface="Calibri" pitchFamily="34" charset="0"/>
                        </a:rPr>
                        <a:t>class </a:t>
                      </a:r>
                      <a:r>
                        <a:rPr lang="en-US" sz="2200" b="0">
                          <a:solidFill>
                            <a:schemeClr val="bg1"/>
                          </a:solidFill>
                          <a:effectLst/>
                          <a:latin typeface="Calibri" pitchFamily="34" charset="0"/>
                          <a:cs typeface="Calibri" pitchFamily="34" charset="0"/>
                        </a:rPr>
                        <a:t>TestClass</a:t>
                      </a:r>
                      <a:r>
                        <a:rPr lang="en-US" sz="2200" b="0">
                          <a:solidFill>
                            <a:srgbClr val="0070C0"/>
                          </a:solidFill>
                          <a:effectLst/>
                          <a:latin typeface="Calibri" pitchFamily="34" charset="0"/>
                          <a:cs typeface="Calibri" pitchFamily="34" charset="0"/>
                        </a:rPr>
                        <a:t>  </a:t>
                      </a:r>
                      <a:endParaRPr lang="vi-VN" sz="2200" b="0">
                        <a:solidFill>
                          <a:srgbClr val="0070C0"/>
                        </a:solidFill>
                        <a:effectLst/>
                        <a:latin typeface="Calibri" pitchFamily="34" charset="0"/>
                        <a:cs typeface="Calibri" pitchFamily="34" charset="0"/>
                      </a:endParaRPr>
                    </a:p>
                    <a:p>
                      <a:pPr>
                        <a:lnSpc>
                          <a:spcPct val="107000"/>
                        </a:lnSpc>
                        <a:spcAft>
                          <a:spcPts val="0"/>
                        </a:spcAft>
                      </a:pPr>
                      <a:r>
                        <a:rPr lang="en-US" sz="2200" b="0">
                          <a:solidFill>
                            <a:schemeClr val="bg1"/>
                          </a:solidFill>
                          <a:effectLst/>
                          <a:latin typeface="Calibri" pitchFamily="34" charset="0"/>
                          <a:cs typeface="Calibri" pitchFamily="34" charset="0"/>
                        </a:rPr>
                        <a:t>{ </a:t>
                      </a:r>
                      <a:r>
                        <a:rPr lang="en-US" sz="2200" b="0">
                          <a:solidFill>
                            <a:srgbClr val="0070C0"/>
                          </a:solidFill>
                          <a:effectLst/>
                          <a:latin typeface="Calibri" pitchFamily="34" charset="0"/>
                          <a:cs typeface="Calibri" pitchFamily="34" charset="0"/>
                        </a:rPr>
                        <a:t> </a:t>
                      </a:r>
                      <a:endParaRPr lang="vi-VN" sz="2200" b="0">
                        <a:solidFill>
                          <a:srgbClr val="0070C0"/>
                        </a:solidFill>
                        <a:effectLst/>
                        <a:latin typeface="Calibri" pitchFamily="34" charset="0"/>
                        <a:cs typeface="Calibri" pitchFamily="34" charset="0"/>
                      </a:endParaRPr>
                    </a:p>
                    <a:p>
                      <a:pPr>
                        <a:lnSpc>
                          <a:spcPct val="107000"/>
                        </a:lnSpc>
                        <a:spcAft>
                          <a:spcPts val="0"/>
                        </a:spcAft>
                      </a:pPr>
                      <a:r>
                        <a:rPr lang="en-US" sz="2200" b="0">
                          <a:solidFill>
                            <a:srgbClr val="0070C0"/>
                          </a:solidFill>
                          <a:effectLst/>
                          <a:latin typeface="Calibri" pitchFamily="34" charset="0"/>
                          <a:cs typeface="Calibri" pitchFamily="34" charset="0"/>
                        </a:rPr>
                        <a:t>    static int Main</a:t>
                      </a:r>
                      <a:r>
                        <a:rPr lang="en-US" sz="2200" b="0">
                          <a:solidFill>
                            <a:schemeClr val="bg1"/>
                          </a:solidFill>
                          <a:effectLst/>
                          <a:latin typeface="Calibri" pitchFamily="34" charset="0"/>
                          <a:cs typeface="Calibri" pitchFamily="34" charset="0"/>
                        </a:rPr>
                        <a:t>()</a:t>
                      </a:r>
                      <a:r>
                        <a:rPr lang="en-US" sz="2200" b="0">
                          <a:solidFill>
                            <a:srgbClr val="0070C0"/>
                          </a:solidFill>
                          <a:effectLst/>
                          <a:latin typeface="Calibri" pitchFamily="34" charset="0"/>
                          <a:cs typeface="Calibri" pitchFamily="34" charset="0"/>
                        </a:rPr>
                        <a:t>  </a:t>
                      </a:r>
                      <a:endParaRPr lang="vi-VN" sz="2200" b="0">
                        <a:solidFill>
                          <a:srgbClr val="0070C0"/>
                        </a:solidFill>
                        <a:effectLst/>
                        <a:latin typeface="Calibri" pitchFamily="34" charset="0"/>
                        <a:cs typeface="Calibri" pitchFamily="34" charset="0"/>
                      </a:endParaRPr>
                    </a:p>
                    <a:p>
                      <a:pPr>
                        <a:lnSpc>
                          <a:spcPct val="107000"/>
                        </a:lnSpc>
                        <a:spcAft>
                          <a:spcPts val="0"/>
                        </a:spcAft>
                      </a:pPr>
                      <a:r>
                        <a:rPr lang="en-US" sz="2200" b="0">
                          <a:solidFill>
                            <a:srgbClr val="0070C0"/>
                          </a:solidFill>
                          <a:effectLst/>
                          <a:latin typeface="Calibri" pitchFamily="34" charset="0"/>
                          <a:cs typeface="Calibri" pitchFamily="34" charset="0"/>
                        </a:rPr>
                        <a:t>    </a:t>
                      </a:r>
                      <a:r>
                        <a:rPr lang="en-US" sz="2200" b="0">
                          <a:solidFill>
                            <a:schemeClr val="bg1"/>
                          </a:solidFill>
                          <a:effectLst/>
                          <a:latin typeface="Calibri" pitchFamily="34" charset="0"/>
                          <a:cs typeface="Calibri" pitchFamily="34" charset="0"/>
                        </a:rPr>
                        <a:t>{  </a:t>
                      </a:r>
                      <a:endParaRPr lang="vi-VN" sz="2200" b="0">
                        <a:solidFill>
                          <a:schemeClr val="bg1"/>
                        </a:solidFill>
                        <a:effectLst/>
                        <a:latin typeface="Calibri" pitchFamily="34" charset="0"/>
                        <a:cs typeface="Calibri" pitchFamily="34" charset="0"/>
                      </a:endParaRPr>
                    </a:p>
                    <a:p>
                      <a:pPr>
                        <a:lnSpc>
                          <a:spcPct val="107000"/>
                        </a:lnSpc>
                        <a:spcAft>
                          <a:spcPts val="0"/>
                        </a:spcAft>
                      </a:pPr>
                      <a:r>
                        <a:rPr lang="en-US" sz="2200" b="0">
                          <a:solidFill>
                            <a:srgbClr val="0070C0"/>
                          </a:solidFill>
                          <a:effectLst/>
                          <a:latin typeface="Calibri" pitchFamily="34" charset="0"/>
                          <a:cs typeface="Calibri" pitchFamily="34" charset="0"/>
                        </a:rPr>
                        <a:t>        #pragma checksum "file.cs" "{406EA660-64CF-4C82-B6F0-42D48172A799}" "ab007f1d23d9" </a:t>
                      </a:r>
                      <a:r>
                        <a:rPr lang="en-US" sz="2200" b="0">
                          <a:solidFill>
                            <a:srgbClr val="1E661A"/>
                          </a:solidFill>
                          <a:effectLst/>
                          <a:latin typeface="Calibri" pitchFamily="34" charset="0"/>
                          <a:cs typeface="Calibri" pitchFamily="34" charset="0"/>
                        </a:rPr>
                        <a:t>// New checksum  </a:t>
                      </a:r>
                      <a:endParaRPr lang="vi-VN" sz="2200" b="0">
                        <a:solidFill>
                          <a:srgbClr val="1E661A"/>
                        </a:solidFill>
                        <a:effectLst/>
                        <a:latin typeface="Calibri" pitchFamily="34" charset="0"/>
                        <a:cs typeface="Calibri" pitchFamily="34" charset="0"/>
                      </a:endParaRPr>
                    </a:p>
                    <a:p>
                      <a:pPr>
                        <a:lnSpc>
                          <a:spcPct val="107000"/>
                        </a:lnSpc>
                        <a:spcAft>
                          <a:spcPts val="0"/>
                        </a:spcAft>
                      </a:pPr>
                      <a:r>
                        <a:rPr lang="en-US" sz="2200" b="0">
                          <a:solidFill>
                            <a:srgbClr val="0070C0"/>
                          </a:solidFill>
                          <a:effectLst/>
                          <a:latin typeface="Calibri" pitchFamily="34" charset="0"/>
                          <a:cs typeface="Calibri" pitchFamily="34" charset="0"/>
                        </a:rPr>
                        <a:t>    </a:t>
                      </a:r>
                      <a:r>
                        <a:rPr lang="en-US" sz="2200" b="0">
                          <a:solidFill>
                            <a:schemeClr val="bg1"/>
                          </a:solidFill>
                          <a:effectLst/>
                          <a:latin typeface="Calibri" pitchFamily="34" charset="0"/>
                          <a:cs typeface="Calibri" pitchFamily="34" charset="0"/>
                        </a:rPr>
                        <a:t>}  </a:t>
                      </a:r>
                      <a:endParaRPr lang="vi-VN" sz="2200" b="0">
                        <a:solidFill>
                          <a:schemeClr val="bg1"/>
                        </a:solidFill>
                        <a:effectLst/>
                        <a:latin typeface="Calibri" pitchFamily="34" charset="0"/>
                        <a:cs typeface="Calibri" pitchFamily="34" charset="0"/>
                      </a:endParaRPr>
                    </a:p>
                    <a:p>
                      <a:pPr>
                        <a:lnSpc>
                          <a:spcPct val="107000"/>
                        </a:lnSpc>
                        <a:spcAft>
                          <a:spcPts val="0"/>
                        </a:spcAft>
                      </a:pPr>
                      <a:r>
                        <a:rPr lang="en-US" sz="2200" b="0">
                          <a:solidFill>
                            <a:schemeClr val="bg1"/>
                          </a:solidFill>
                          <a:effectLst/>
                          <a:latin typeface="Calibri" pitchFamily="34" charset="0"/>
                          <a:cs typeface="Calibri" pitchFamily="34" charset="0"/>
                        </a:rPr>
                        <a:t>}  </a:t>
                      </a:r>
                      <a:endParaRPr lang="vi-VN" sz="2200" b="0">
                        <a:solidFill>
                          <a:schemeClr val="bg1"/>
                        </a:solidFill>
                        <a:effectLst/>
                        <a:latin typeface="Calibri" pitchFamily="34" charset="0"/>
                        <a:ea typeface="Calibri"/>
                        <a:cs typeface="Calibri" pitchFamily="34" charset="0"/>
                      </a:endParaRPr>
                    </a:p>
                  </a:txBody>
                  <a:tcPr marL="68580" marR="68580" marT="0" marB="0">
                    <a:solidFill>
                      <a:schemeClr val="accent1">
                        <a:alpha val="52000"/>
                      </a:schemeClr>
                    </a:solidFill>
                  </a:tcPr>
                </a:tc>
                <a:extLst>
                  <a:ext uri="{0D108BD9-81ED-4DB2-BD59-A6C34878D82A}">
                    <a16:rowId xmlns:a16="http://schemas.microsoft.com/office/drawing/2014/main" val="10000"/>
                  </a:ext>
                </a:extLst>
              </a:tr>
            </a:tbl>
          </a:graphicData>
        </a:graphic>
      </p:graphicFrame>
      <p:sp>
        <p:nvSpPr>
          <p:cNvPr id="3" name="Rectangle 1"/>
          <p:cNvSpPr>
            <a:spLocks noChangeArrowheads="1"/>
          </p:cNvSpPr>
          <p:nvPr/>
        </p:nvSpPr>
        <p:spPr bwMode="auto">
          <a:xfrm>
            <a:off x="1455208" y="918765"/>
            <a:ext cx="9995263"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800" b="0" i="0" u="none" strike="noStrike" cap="none" normalizeH="0" baseline="0">
                <a:ln>
                  <a:noFill/>
                </a:ln>
                <a:solidFill>
                  <a:schemeClr val="accent1"/>
                </a:solidFill>
                <a:effectLst>
                  <a:outerShdw blurRad="38100" dist="38100" dir="2700000" algn="tl">
                    <a:srgbClr val="000000">
                      <a:alpha val="43137"/>
                    </a:srgbClr>
                  </a:outerShdw>
                </a:effectLst>
                <a:latin typeface="Calibri" pitchFamily="34" charset="0"/>
                <a:ea typeface="Calibri" pitchFamily="34" charset="0"/>
                <a:cs typeface="Calibri" pitchFamily="34" charset="0"/>
              </a:rPr>
              <a:t>Ví dụ:</a:t>
            </a:r>
            <a:endParaRPr kumimoji="0" lang="en-US" sz="2800" b="0" i="0" u="none" strike="noStrike" cap="none" normalizeH="0" baseline="0">
              <a:ln>
                <a:noFill/>
              </a:ln>
              <a:solidFill>
                <a:schemeClr val="accent1"/>
              </a:solidFill>
              <a:effectLst>
                <a:outerShdw blurRad="38100" dist="38100" dir="2700000" algn="tl">
                  <a:srgbClr val="000000">
                    <a:alpha val="43137"/>
                  </a:srgbClr>
                </a:outerShdw>
              </a:effectLst>
              <a:latin typeface="Calibri" pitchFamily="34" charset="0"/>
              <a:cs typeface="Calibri" pitchFamily="34" charset="0"/>
            </a:endParaRPr>
          </a:p>
        </p:txBody>
      </p:sp>
    </p:spTree>
    <p:extLst>
      <p:ext uri="{BB962C8B-B14F-4D97-AF65-F5344CB8AC3E}">
        <p14:creationId xmlns:p14="http://schemas.microsoft.com/office/powerpoint/2010/main" val="17106368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0" y="655827"/>
            <a:ext cx="11924932" cy="2554545"/>
          </a:xfrm>
          <a:prstGeom prst="rect">
            <a:avLst/>
          </a:prstGeom>
          <a:noFill/>
        </p:spPr>
        <p:txBody>
          <a:bodyPr wrap="square" rtlCol="0">
            <a:spAutoFit/>
          </a:bodyPr>
          <a:lstStyle/>
          <a:p>
            <a:pPr algn="ctr"/>
            <a:r>
              <a:rPr lang="en-US" sz="800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Arima Madurai Black" pitchFamily="2" charset="77"/>
              </a:rPr>
              <a:t>Thanks for listening </a:t>
            </a:r>
          </a:p>
          <a:p>
            <a:pPr algn="ctr"/>
            <a:r>
              <a:rPr lang="en-US" sz="800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Arima Madurai Black" pitchFamily="2" charset="77"/>
              </a:rPr>
              <a:t>&amp; watching!!!</a:t>
            </a:r>
            <a:endParaRPr lang="en-US" sz="8000" dirty="0">
              <a:solidFill>
                <a:schemeClr val="tx2"/>
              </a:solidFill>
              <a:effectLst>
                <a:outerShdw blurRad="38100" dist="38100" dir="2700000" algn="tl">
                  <a:srgbClr val="000000">
                    <a:alpha val="43137"/>
                  </a:srgbClr>
                </a:outerShdw>
              </a:effectLst>
              <a:latin typeface="Abril Fatface" panose="02000503000000020003" pitchFamily="2" charset="77"/>
              <a:ea typeface="Nunito Bold" charset="0"/>
              <a:cs typeface="Arima Madurai Black" pitchFamily="2" charset="77"/>
            </a:endParaRPr>
          </a:p>
        </p:txBody>
      </p:sp>
      <p:pic>
        <p:nvPicPr>
          <p:cNvPr id="3"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15439" y="3647629"/>
            <a:ext cx="2730657" cy="2808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89283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Box 232">
            <a:extLst>
              <a:ext uri="{FF2B5EF4-FFF2-40B4-BE49-F238E27FC236}">
                <a16:creationId xmlns:a16="http://schemas.microsoft.com/office/drawing/2014/main" id="{C9679DFC-6DA2-D54F-8A45-778FCB0DCC92}"/>
              </a:ext>
            </a:extLst>
          </p:cNvPr>
          <p:cNvSpPr txBox="1"/>
          <p:nvPr/>
        </p:nvSpPr>
        <p:spPr>
          <a:xfrm>
            <a:off x="0" y="147955"/>
            <a:ext cx="12192000" cy="923330"/>
          </a:xfrm>
          <a:prstGeom prst="rect">
            <a:avLst/>
          </a:prstGeom>
          <a:noFill/>
          <a:ln>
            <a:noFill/>
          </a:ln>
        </p:spPr>
        <p:txBody>
          <a:bodyPr wrap="square" rtlCol="0">
            <a:spAutoFit/>
          </a:bodyPr>
          <a:lstStyle/>
          <a:p>
            <a:pPr algn="ctr"/>
            <a:r>
              <a:rPr lang="en-US" sz="5400" b="1">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a typeface="Nunito Bold" charset="0"/>
                <a:cs typeface="Abhaya Libre ExtraBold" panose="02000603000000000000" pitchFamily="2" charset="77"/>
              </a:rPr>
              <a:t>PREPROCESSOR LÀ GÌ?</a:t>
            </a:r>
            <a:endParaRPr lang="en-US" sz="5400"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a typeface="Nunito Bold" charset="0"/>
              <a:cs typeface="Abhaya Libre ExtraBold" panose="02000603000000000000" pitchFamily="2" charset="77"/>
            </a:endParaRPr>
          </a:p>
        </p:txBody>
      </p:sp>
      <p:pic>
        <p:nvPicPr>
          <p:cNvPr id="1026"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669" y="30745"/>
            <a:ext cx="728006" cy="74880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41031123-8335-4787-94E8-B453D7F53F7F}"/>
              </a:ext>
            </a:extLst>
          </p:cNvPr>
          <p:cNvSpPr/>
          <p:nvPr/>
        </p:nvSpPr>
        <p:spPr>
          <a:xfrm>
            <a:off x="1754955" y="1611114"/>
            <a:ext cx="9227271" cy="4216539"/>
          </a:xfrm>
          <a:prstGeom prst="rect">
            <a:avLst/>
          </a:prstGeom>
        </p:spPr>
        <p:txBody>
          <a:bodyPr wrap="square">
            <a:spAutoFit/>
          </a:bodyPr>
          <a:lstStyle/>
          <a:p>
            <a:pPr algn="just"/>
            <a:r>
              <a:rPr lang="vi-VN" sz="2800" b="1" i="0">
                <a:solidFill>
                  <a:srgbClr val="000000"/>
                </a:solidFill>
                <a:effectLst/>
                <a:latin typeface="Calibri" pitchFamily="34" charset="0"/>
                <a:cs typeface="Calibri" pitchFamily="34" charset="0"/>
              </a:rPr>
              <a:t>Tiền xử lý </a:t>
            </a:r>
            <a:r>
              <a:rPr lang="vi-VN" sz="2800" b="1" i="0">
                <a:solidFill>
                  <a:schemeClr val="bg1"/>
                </a:solidFill>
                <a:effectLst/>
                <a:latin typeface="Calibri" pitchFamily="34" charset="0"/>
                <a:cs typeface="Calibri" pitchFamily="34" charset="0"/>
              </a:rPr>
              <a:t>(</a:t>
            </a:r>
            <a:r>
              <a:rPr lang="vi-VN" sz="2800" b="1">
                <a:solidFill>
                  <a:srgbClr val="C00000"/>
                </a:solidFill>
                <a:latin typeface="Calibri" pitchFamily="34" charset="0"/>
                <a:cs typeface="Calibri" pitchFamily="34" charset="0"/>
              </a:rPr>
              <a:t>PREPROCESSOR</a:t>
            </a:r>
            <a:r>
              <a:rPr lang="vi-VN" sz="2800" b="1">
                <a:solidFill>
                  <a:schemeClr val="bg1"/>
                </a:solidFill>
                <a:latin typeface="Calibri" pitchFamily="34" charset="0"/>
                <a:cs typeface="Calibri" pitchFamily="34" charset="0"/>
              </a:rPr>
              <a:t>)</a:t>
            </a:r>
            <a:endParaRPr lang="vi-VN" sz="2800" b="1" i="0">
              <a:solidFill>
                <a:schemeClr val="bg1"/>
              </a:solidFill>
              <a:effectLst/>
              <a:latin typeface="Calibri" pitchFamily="34" charset="0"/>
              <a:cs typeface="Calibri" pitchFamily="34" charset="0"/>
            </a:endParaRPr>
          </a:p>
          <a:p>
            <a:pPr algn="just"/>
            <a:endParaRPr lang="vi-VN" sz="2000" b="0" i="0">
              <a:solidFill>
                <a:srgbClr val="000000"/>
              </a:solidFill>
              <a:effectLst/>
              <a:latin typeface="Calibri" pitchFamily="34" charset="0"/>
              <a:cs typeface="Calibri" pitchFamily="34" charset="0"/>
            </a:endParaRPr>
          </a:p>
          <a:p>
            <a:pPr algn="just"/>
            <a:r>
              <a:rPr lang="vi-VN" sz="2200">
                <a:solidFill>
                  <a:schemeClr val="accent6">
                    <a:lumMod val="10000"/>
                  </a:schemeClr>
                </a:solidFill>
                <a:latin typeface="Calibri" pitchFamily="34" charset="0"/>
                <a:cs typeface="Calibri" pitchFamily="34" charset="0"/>
              </a:rPr>
              <a:t>Trong khoa học máy tính, </a:t>
            </a:r>
            <a:r>
              <a:rPr lang="vi-VN" sz="2200" b="1" i="1">
                <a:solidFill>
                  <a:schemeClr val="accent6">
                    <a:lumMod val="10000"/>
                  </a:schemeClr>
                </a:solidFill>
                <a:latin typeface="Calibri" pitchFamily="34" charset="0"/>
                <a:cs typeface="Calibri" pitchFamily="34" charset="0"/>
              </a:rPr>
              <a:t>tiền xử lý</a:t>
            </a:r>
            <a:r>
              <a:rPr lang="vi-VN" sz="2200">
                <a:solidFill>
                  <a:schemeClr val="accent6">
                    <a:lumMod val="10000"/>
                  </a:schemeClr>
                </a:solidFill>
                <a:latin typeface="Calibri" pitchFamily="34" charset="0"/>
                <a:cs typeface="Calibri" pitchFamily="34" charset="0"/>
              </a:rPr>
              <a:t> là một chương trình xử lý các dữ liệu đầu vào thành các đầu ra. Các đầu ra này tiếp tục được sử dụng là đầu vào của một chương trình khác. Các đầu ra được coi là dạng tiền xử lý của dữ liệu đầu vào, thường được sử dụng bởi các chương trình tiếp theo như các trình biên dịch. Số lượng và các dạng xử lý làm được tùy thuộc vào tính tự nhiên của tiền xử lý; một số tiền xử lý chỉ có khả năng thực thi văn bản đơn giản và mở rộng vĩ mô, trong khi số khác có toàn quyền của một ngôn ngữ lập trình chính thức.</a:t>
            </a:r>
          </a:p>
          <a:p>
            <a:pPr algn="just"/>
            <a:r>
              <a:rPr lang="vi-VN" sz="2200">
                <a:solidFill>
                  <a:schemeClr val="accent6">
                    <a:lumMod val="10000"/>
                  </a:schemeClr>
                </a:solidFill>
                <a:latin typeface="Calibri" pitchFamily="34" charset="0"/>
                <a:cs typeface="Calibri" pitchFamily="34" charset="0"/>
              </a:rPr>
              <a:t>Ví dụ phổ biến trong lập trình máy tính là quá trình xử lý mã nguồn trước khi đến bước biên dịch tiếp theo. Trong một số ngôn ngữ máy tính (C và PL/I), có một chu kì biên dịch gọi là tiền xử lý.</a:t>
            </a:r>
          </a:p>
        </p:txBody>
      </p:sp>
      <p:sp>
        <p:nvSpPr>
          <p:cNvPr id="6" name="Rectangle 5">
            <a:extLst>
              <a:ext uri="{FF2B5EF4-FFF2-40B4-BE49-F238E27FC236}">
                <a16:creationId xmlns:a16="http://schemas.microsoft.com/office/drawing/2014/main" id="{B3F93F95-F2D3-424A-9E22-67F34AA27E80}"/>
              </a:ext>
            </a:extLst>
          </p:cNvPr>
          <p:cNvSpPr/>
          <p:nvPr/>
        </p:nvSpPr>
        <p:spPr>
          <a:xfrm>
            <a:off x="9877987" y="6271277"/>
            <a:ext cx="1774845" cy="369332"/>
          </a:xfrm>
          <a:prstGeom prst="rect">
            <a:avLst/>
          </a:prstGeom>
        </p:spPr>
        <p:txBody>
          <a:bodyPr wrap="none">
            <a:spAutoFit/>
          </a:bodyPr>
          <a:lstStyle/>
          <a:p>
            <a:r>
              <a:rPr lang="vi-VN">
                <a:solidFill>
                  <a:srgbClr val="202122"/>
                </a:solidFill>
              </a:rPr>
              <a:t>Theo Wikipedia</a:t>
            </a:r>
          </a:p>
        </p:txBody>
      </p:sp>
    </p:spTree>
    <p:extLst>
      <p:ext uri="{BB962C8B-B14F-4D97-AF65-F5344CB8AC3E}">
        <p14:creationId xmlns:p14="http://schemas.microsoft.com/office/powerpoint/2010/main" val="2447269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Box 232">
            <a:extLst>
              <a:ext uri="{FF2B5EF4-FFF2-40B4-BE49-F238E27FC236}">
                <a16:creationId xmlns:a16="http://schemas.microsoft.com/office/drawing/2014/main" id="{C9679DFC-6DA2-D54F-8A45-778FCB0DCC92}"/>
              </a:ext>
            </a:extLst>
          </p:cNvPr>
          <p:cNvSpPr txBox="1"/>
          <p:nvPr/>
        </p:nvSpPr>
        <p:spPr>
          <a:xfrm>
            <a:off x="0" y="147955"/>
            <a:ext cx="12192000" cy="923330"/>
          </a:xfrm>
          <a:prstGeom prst="rect">
            <a:avLst/>
          </a:prstGeom>
          <a:noFill/>
          <a:ln>
            <a:noFill/>
          </a:ln>
        </p:spPr>
        <p:txBody>
          <a:bodyPr wrap="square" rtlCol="0">
            <a:spAutoFit/>
          </a:bodyPr>
          <a:lstStyle/>
          <a:p>
            <a:pPr algn="ctr"/>
            <a:r>
              <a:rPr lang="en-US" sz="5400" b="1">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a typeface="Nunito Bold" charset="0"/>
                <a:cs typeface="Abhaya Libre ExtraBold" panose="02000603000000000000" pitchFamily="2" charset="77"/>
              </a:rPr>
              <a:t>PREPROCESSOR LÀ GÌ?</a:t>
            </a:r>
            <a:endParaRPr lang="en-US" sz="5400"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a typeface="Nunito Bold" charset="0"/>
              <a:cs typeface="Abhaya Libre ExtraBold" panose="02000603000000000000" pitchFamily="2" charset="77"/>
            </a:endParaRPr>
          </a:p>
        </p:txBody>
      </p:sp>
      <p:pic>
        <p:nvPicPr>
          <p:cNvPr id="1026"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669" y="30745"/>
            <a:ext cx="728006" cy="748806"/>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C7298BFF-C272-46F6-9537-ED135893FA3A}"/>
              </a:ext>
            </a:extLst>
          </p:cNvPr>
          <p:cNvSpPr/>
          <p:nvPr/>
        </p:nvSpPr>
        <p:spPr>
          <a:xfrm>
            <a:off x="113669" y="1829075"/>
            <a:ext cx="6542202" cy="3170099"/>
          </a:xfrm>
          <a:prstGeom prst="rect">
            <a:avLst/>
          </a:prstGeom>
        </p:spPr>
        <p:txBody>
          <a:bodyPr wrap="square">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vi-VN" sz="2000" i="0" u="none" strike="noStrike" kern="0" cap="none" spc="0" normalizeH="0" baseline="0" noProof="0">
                <a:ln>
                  <a:noFill/>
                </a:ln>
                <a:solidFill>
                  <a:schemeClr val="bg1"/>
                </a:solidFill>
                <a:effectLst/>
                <a:uLnTx/>
                <a:uFillTx/>
                <a:latin typeface="Calibri" pitchFamily="34" charset="0"/>
                <a:cs typeface="Calibri" pitchFamily="34" charset="0"/>
              </a:rPr>
              <a:t>Bộ tiền xử lý được coi là một </a:t>
            </a:r>
            <a:r>
              <a:rPr kumimoji="0" lang="vi-VN" sz="2000" b="1" i="0" u="none" strike="noStrike" kern="0" cap="none" spc="0" normalizeH="0" baseline="0" noProof="0">
                <a:ln>
                  <a:noFill/>
                </a:ln>
                <a:solidFill>
                  <a:schemeClr val="bg1"/>
                </a:solidFill>
                <a:effectLst/>
                <a:uLnTx/>
                <a:uFillTx/>
                <a:latin typeface="Calibri" pitchFamily="34" charset="0"/>
                <a:cs typeface="Calibri" pitchFamily="34" charset="0"/>
              </a:rPr>
              <a:t>chương trình </a:t>
            </a:r>
            <a:r>
              <a:rPr kumimoji="0" lang="vi-VN" sz="2000" i="0" u="none" strike="noStrike" kern="0" cap="none" spc="0" normalizeH="0" baseline="0" noProof="0">
                <a:ln>
                  <a:noFill/>
                </a:ln>
                <a:solidFill>
                  <a:schemeClr val="bg1"/>
                </a:solidFill>
                <a:effectLst/>
                <a:uLnTx/>
                <a:uFillTx/>
                <a:latin typeface="Calibri" pitchFamily="34" charset="0"/>
                <a:cs typeface="Calibri" pitchFamily="34" charset="0"/>
              </a:rPr>
              <a:t>riêng biệt để thao tác với các đoạn code.</a:t>
            </a:r>
          </a:p>
          <a:p>
            <a:pPr marL="0" marR="0" lvl="0" indent="0" defTabSz="914400" eaLnBrk="1" fontAlgn="auto" latinLnBrk="0" hangingPunct="1">
              <a:lnSpc>
                <a:spcPct val="100000"/>
              </a:lnSpc>
              <a:spcBef>
                <a:spcPts val="0"/>
              </a:spcBef>
              <a:spcAft>
                <a:spcPts val="0"/>
              </a:spcAft>
              <a:buClrTx/>
              <a:buSzTx/>
              <a:buFontTx/>
              <a:buNone/>
              <a:tabLst/>
              <a:defRPr/>
            </a:pPr>
            <a:endParaRPr kumimoji="0" lang="vi-VN" sz="2000" i="0" u="none" strike="noStrike" kern="0" cap="none" spc="0" normalizeH="0" baseline="0" noProof="0">
              <a:ln>
                <a:noFill/>
              </a:ln>
              <a:solidFill>
                <a:schemeClr val="bg1"/>
              </a:solidFill>
              <a:effectLst/>
              <a:uLnTx/>
              <a:uFillTx/>
              <a:latin typeface="Calibri" pitchFamily="34" charset="0"/>
              <a:cs typeface="Calibri" pitchFamily="34" charset="0"/>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vi-VN" sz="2000" i="0" u="none" strike="noStrike" kern="0" cap="none" spc="0" normalizeH="0" baseline="0" noProof="0">
                <a:ln>
                  <a:noFill/>
                </a:ln>
                <a:solidFill>
                  <a:schemeClr val="bg1"/>
                </a:solidFill>
                <a:effectLst/>
                <a:uLnTx/>
                <a:uFillTx/>
                <a:latin typeface="Calibri" pitchFamily="34" charset="0"/>
                <a:cs typeface="Calibri" pitchFamily="34" charset="0"/>
              </a:rPr>
              <a:t>Khi bộ tiền xử lý chạy, nó quét qua file code (từ trên xuống dưới), tìm kiếm các chỉ thị tiền xử lý (Preprocessor Directive). Các chỉ thị này báo cho bộ tiền xử lý thực hiện các tác vụ với văn bản code cụ thể. </a:t>
            </a:r>
          </a:p>
          <a:p>
            <a:pPr marL="0" marR="0" lvl="0" indent="0" defTabSz="914400" eaLnBrk="1" fontAlgn="auto" latinLnBrk="0" hangingPunct="1">
              <a:lnSpc>
                <a:spcPct val="100000"/>
              </a:lnSpc>
              <a:spcBef>
                <a:spcPts val="0"/>
              </a:spcBef>
              <a:spcAft>
                <a:spcPts val="0"/>
              </a:spcAft>
              <a:buClrTx/>
              <a:buSzTx/>
              <a:buFontTx/>
              <a:buNone/>
              <a:tabLst/>
              <a:defRPr/>
            </a:pPr>
            <a:endParaRPr kumimoji="0" lang="vi-VN" sz="2000" i="0" u="none" strike="noStrike" kern="0" cap="none" spc="0" normalizeH="0" baseline="0" noProof="0">
              <a:ln>
                <a:noFill/>
              </a:ln>
              <a:solidFill>
                <a:schemeClr val="bg1"/>
              </a:solidFill>
              <a:effectLst/>
              <a:uLnTx/>
              <a:uFillTx/>
              <a:latin typeface="Calibri" pitchFamily="34" charset="0"/>
              <a:cs typeface="Calibri" pitchFamily="34" charset="0"/>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vi-VN" sz="2000" i="0" u="none" strike="noStrike" kern="0" cap="none" spc="0" normalizeH="0" baseline="0" noProof="0">
                <a:ln>
                  <a:noFill/>
                </a:ln>
                <a:solidFill>
                  <a:schemeClr val="bg1"/>
                </a:solidFill>
                <a:effectLst/>
                <a:uLnTx/>
                <a:uFillTx/>
                <a:latin typeface="Calibri" pitchFamily="34" charset="0"/>
                <a:cs typeface="Calibri" pitchFamily="34" charset="0"/>
              </a:rPr>
              <a:t>Đầu ra của bộ tiền xử lý sau đó được biên dịch.</a:t>
            </a:r>
          </a:p>
          <a:p>
            <a:pPr marL="0" marR="0" lvl="0" indent="0" defTabSz="914400" eaLnBrk="1" fontAlgn="base" latinLnBrk="0" hangingPunct="1">
              <a:lnSpc>
                <a:spcPct val="100000"/>
              </a:lnSpc>
              <a:spcBef>
                <a:spcPts val="0"/>
              </a:spcBef>
              <a:spcAft>
                <a:spcPts val="0"/>
              </a:spcAft>
              <a:buClrTx/>
              <a:buSzTx/>
              <a:buFontTx/>
              <a:buNone/>
              <a:tabLst/>
              <a:defRPr/>
            </a:pPr>
            <a:endParaRPr kumimoji="0" lang="vi-VN" sz="2000" b="0" i="0" u="none" strike="noStrike" kern="0" cap="none" spc="0" normalizeH="0" baseline="0" noProof="0">
              <a:ln>
                <a:noFill/>
              </a:ln>
              <a:solidFill>
                <a:schemeClr val="bg1"/>
              </a:solidFill>
              <a:effectLst/>
              <a:uLnTx/>
              <a:uFillTx/>
              <a:latin typeface="Calibri" pitchFamily="34" charset="0"/>
              <a:cs typeface="Calibri" pitchFamily="34" charset="0"/>
            </a:endParaRPr>
          </a:p>
        </p:txBody>
      </p:sp>
      <p:pic>
        <p:nvPicPr>
          <p:cNvPr id="11" name="Picture 10" descr="A screenshot of a cell phone&#10;&#10;Description automatically generated">
            <a:extLst>
              <a:ext uri="{FF2B5EF4-FFF2-40B4-BE49-F238E27FC236}">
                <a16:creationId xmlns:a16="http://schemas.microsoft.com/office/drawing/2014/main" id="{93091379-20DD-4B4A-AE16-24DC11BE18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5871" y="1829075"/>
            <a:ext cx="5401069" cy="3337088"/>
          </a:xfrm>
          <a:prstGeom prst="rect">
            <a:avLst/>
          </a:prstGeom>
        </p:spPr>
      </p:pic>
      <p:sp>
        <p:nvSpPr>
          <p:cNvPr id="12" name="Rectangle 11">
            <a:extLst>
              <a:ext uri="{FF2B5EF4-FFF2-40B4-BE49-F238E27FC236}">
                <a16:creationId xmlns:a16="http://schemas.microsoft.com/office/drawing/2014/main" id="{D997A134-B0D8-4897-856F-84C81FF9FA2E}"/>
              </a:ext>
            </a:extLst>
          </p:cNvPr>
          <p:cNvSpPr/>
          <p:nvPr/>
        </p:nvSpPr>
        <p:spPr>
          <a:xfrm>
            <a:off x="628452" y="5481163"/>
            <a:ext cx="10808372" cy="1107996"/>
          </a:xfrm>
          <a:prstGeom prst="rect">
            <a:avLst/>
          </a:prstGeom>
        </p:spPr>
        <p:txBody>
          <a:bodyPr wrap="square">
            <a:spAutoFit/>
          </a:bodyPr>
          <a:lstStyle/>
          <a:p>
            <a:pPr marL="0" marR="0" lvl="0" indent="0" algn="just" defTabSz="914400" eaLnBrk="1" fontAlgn="auto" latinLnBrk="0" hangingPunct="1">
              <a:lnSpc>
                <a:spcPct val="100000"/>
              </a:lnSpc>
              <a:spcBef>
                <a:spcPts val="0"/>
              </a:spcBef>
              <a:spcAft>
                <a:spcPts val="0"/>
              </a:spcAft>
              <a:buClrTx/>
              <a:buSzTx/>
              <a:buFontTx/>
              <a:buNone/>
              <a:tabLst/>
              <a:defRPr/>
            </a:pPr>
            <a:r>
              <a:rPr kumimoji="0" lang="vi-VN" sz="2200" b="0" i="0" u="none" strike="noStrike" kern="0" cap="none" spc="0" normalizeH="0" baseline="0" noProof="0">
                <a:ln>
                  <a:noFill/>
                </a:ln>
                <a:solidFill>
                  <a:schemeClr val="bg2"/>
                </a:solidFill>
                <a:effectLst/>
                <a:uLnTx/>
                <a:uFillTx/>
                <a:latin typeface="Calibri" pitchFamily="34" charset="0"/>
                <a:cs typeface="Calibri" pitchFamily="34" charset="0"/>
              </a:rPr>
              <a:t>Vì trong C# không có bộ tiền xử lý riêng biệt, tuy nhiên, các chỉ thị chỉ thị tiền xử lý (Preprocessor Directive) này được xử lý như khi thực sự có một bộ tiền xử lý riêng, vậy nên trong phần sau, chúng ta sẽ thảo luận về chúng.</a:t>
            </a:r>
          </a:p>
        </p:txBody>
      </p:sp>
    </p:spTree>
    <p:extLst>
      <p:ext uri="{BB962C8B-B14F-4D97-AF65-F5344CB8AC3E}">
        <p14:creationId xmlns:p14="http://schemas.microsoft.com/office/powerpoint/2010/main" val="801479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Box 232">
            <a:extLst>
              <a:ext uri="{FF2B5EF4-FFF2-40B4-BE49-F238E27FC236}">
                <a16:creationId xmlns:a16="http://schemas.microsoft.com/office/drawing/2014/main" id="{C9679DFC-6DA2-D54F-8A45-778FCB0DCC92}"/>
              </a:ext>
            </a:extLst>
          </p:cNvPr>
          <p:cNvSpPr txBox="1"/>
          <p:nvPr/>
        </p:nvSpPr>
        <p:spPr>
          <a:xfrm>
            <a:off x="0" y="147955"/>
            <a:ext cx="12192000" cy="923330"/>
          </a:xfrm>
          <a:prstGeom prst="rect">
            <a:avLst/>
          </a:prstGeom>
          <a:noFill/>
          <a:ln>
            <a:noFill/>
          </a:ln>
        </p:spPr>
        <p:txBody>
          <a:bodyPr wrap="square" rtlCol="0">
            <a:spAutoFit/>
          </a:bodyPr>
          <a:lstStyle/>
          <a:p>
            <a:pPr algn="ctr"/>
            <a:r>
              <a:rPr lang="en-US" sz="5400" b="1">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a typeface="Nunito Bold" charset="0"/>
                <a:cs typeface="Abhaya Libre ExtraBold" panose="02000603000000000000" pitchFamily="2" charset="77"/>
              </a:rPr>
              <a:t>Preprocessor Directive</a:t>
            </a:r>
            <a:endParaRPr lang="en-US" sz="5400"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a typeface="Nunito Bold" charset="0"/>
              <a:cs typeface="Abhaya Libre ExtraBold" panose="02000603000000000000" pitchFamily="2" charset="77"/>
            </a:endParaRPr>
          </a:p>
        </p:txBody>
      </p:sp>
      <p:pic>
        <p:nvPicPr>
          <p:cNvPr id="1026"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669" y="30745"/>
            <a:ext cx="728006" cy="74880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D38431B6-F1BC-43B5-977B-A587EAB9851F}"/>
              </a:ext>
            </a:extLst>
          </p:cNvPr>
          <p:cNvSpPr/>
          <p:nvPr/>
        </p:nvSpPr>
        <p:spPr>
          <a:xfrm>
            <a:off x="436777" y="1385741"/>
            <a:ext cx="6784156" cy="4832092"/>
          </a:xfrm>
          <a:prstGeom prst="rect">
            <a:avLst/>
          </a:prstGeom>
        </p:spPr>
        <p:txBody>
          <a:bodyPr wrap="square">
            <a:spAutoFit/>
          </a:bodyPr>
          <a:lstStyle/>
          <a:p>
            <a:pPr fontAlgn="base"/>
            <a:r>
              <a:rPr lang="vi-VN" sz="2200" b="1" i="1" u="sng">
                <a:solidFill>
                  <a:schemeClr val="bg1"/>
                </a:solidFill>
                <a:latin typeface="Calibri" pitchFamily="34" charset="0"/>
                <a:cs typeface="Calibri" pitchFamily="34" charset="0"/>
                <a:hlinkClick r:id="rId3">
                  <a:extLst>
                    <a:ext uri="{A12FA001-AC4F-418D-AE19-62706E023703}">
                      <ahyp:hlinkClr xmlns:ahyp="http://schemas.microsoft.com/office/drawing/2018/hyperlinkcolor" val="tx"/>
                    </a:ext>
                  </a:extLst>
                </a:hlinkClick>
              </a:rPr>
              <a:t>Preprocessor Directives</a:t>
            </a:r>
            <a:r>
              <a:rPr lang="vi-VN" sz="2200" b="1">
                <a:solidFill>
                  <a:schemeClr val="bg1"/>
                </a:solidFill>
                <a:latin typeface="Calibri" pitchFamily="34" charset="0"/>
                <a:cs typeface="Calibri" pitchFamily="34" charset="0"/>
              </a:rPr>
              <a:t>  </a:t>
            </a:r>
            <a:r>
              <a:rPr lang="vi-VN" sz="2200">
                <a:solidFill>
                  <a:schemeClr val="bg1"/>
                </a:solidFill>
                <a:latin typeface="Calibri" pitchFamily="34" charset="0"/>
                <a:cs typeface="Calibri" pitchFamily="34" charset="0"/>
              </a:rPr>
              <a:t>Các chỉ thị tiền xử lý – cung cấp chỉ lệnh tới compiler để tiền xử lý thông tin trước khi sự biên dịch thực sự bắt đầu.</a:t>
            </a:r>
          </a:p>
          <a:p>
            <a:pPr fontAlgn="base"/>
            <a:endParaRPr lang="vi-VN" sz="2200">
              <a:latin typeface="Calibri" pitchFamily="34" charset="0"/>
              <a:cs typeface="Calibri" pitchFamily="34" charset="0"/>
            </a:endParaRPr>
          </a:p>
          <a:p>
            <a:pPr fontAlgn="base"/>
            <a:r>
              <a:rPr lang="vi-VN" sz="2200">
                <a:latin typeface="Calibri" pitchFamily="34" charset="0"/>
                <a:cs typeface="Calibri" pitchFamily="34" charset="0"/>
              </a:rPr>
              <a:t>Preprocessor Directives trong C# có những đặc điểm sau:</a:t>
            </a:r>
          </a:p>
          <a:p>
            <a:pPr marL="742950" lvl="1" indent="-285750" fontAlgn="base">
              <a:buFont typeface="Arial" pitchFamily="34" charset="0"/>
              <a:buChar char="•"/>
            </a:pPr>
            <a:r>
              <a:rPr lang="vi-VN" sz="2200">
                <a:latin typeface="Calibri" pitchFamily="34" charset="0"/>
                <a:cs typeface="Calibri" pitchFamily="34" charset="0"/>
              </a:rPr>
              <a:t>Nó không phải là lệnh của ngôn ngữ lập trình nên sẽ không kết thúc bằng “</a:t>
            </a:r>
            <a:r>
              <a:rPr lang="vi-VN" sz="2200" b="1">
                <a:latin typeface="Calibri" pitchFamily="34" charset="0"/>
                <a:cs typeface="Calibri" pitchFamily="34" charset="0"/>
              </a:rPr>
              <a:t>;</a:t>
            </a:r>
            <a:r>
              <a:rPr lang="vi-VN" sz="2200">
                <a:latin typeface="Calibri" pitchFamily="34" charset="0"/>
                <a:cs typeface="Calibri" pitchFamily="34" charset="0"/>
              </a:rPr>
              <a:t>“.</a:t>
            </a:r>
          </a:p>
          <a:p>
            <a:pPr marL="742950" lvl="1" indent="-285750" fontAlgn="base">
              <a:buFont typeface="Arial" pitchFamily="34" charset="0"/>
              <a:buChar char="•"/>
            </a:pPr>
            <a:r>
              <a:rPr lang="vi-VN" sz="2200">
                <a:latin typeface="Calibri" pitchFamily="34" charset="0"/>
                <a:cs typeface="Calibri" pitchFamily="34" charset="0"/>
              </a:rPr>
              <a:t>Khác với Preprocessor Directives trong C, trong C# bạn không thể dùng Preprocessor Directives để định nghĩa macro.</a:t>
            </a:r>
          </a:p>
          <a:p>
            <a:pPr marL="742950" lvl="1" indent="-285750" fontAlgn="base">
              <a:buFont typeface="Arial" pitchFamily="34" charset="0"/>
              <a:buChar char="•"/>
            </a:pPr>
            <a:r>
              <a:rPr lang="vi-VN" sz="2200">
                <a:latin typeface="Calibri" pitchFamily="34" charset="0"/>
                <a:cs typeface="Calibri" pitchFamily="34" charset="0"/>
              </a:rPr>
              <a:t>Tất cả các Preprocessor Directives luôn bắt đầu bởi dấu “</a:t>
            </a:r>
            <a:r>
              <a:rPr lang="vi-VN" sz="2200" b="1">
                <a:latin typeface="Calibri" pitchFamily="34" charset="0"/>
                <a:cs typeface="Calibri" pitchFamily="34" charset="0"/>
              </a:rPr>
              <a:t>#</a:t>
            </a:r>
            <a:r>
              <a:rPr lang="vi-VN" sz="2200">
                <a:latin typeface="Calibri" pitchFamily="34" charset="0"/>
                <a:cs typeface="Calibri" pitchFamily="34" charset="0"/>
              </a:rPr>
              <a:t>“.</a:t>
            </a:r>
          </a:p>
          <a:p>
            <a:pPr marL="742950" lvl="1" indent="-285750" fontAlgn="base">
              <a:buFont typeface="Arial" pitchFamily="34" charset="0"/>
              <a:buChar char="•"/>
            </a:pPr>
            <a:r>
              <a:rPr lang="vi-VN" sz="2200">
                <a:latin typeface="Calibri" pitchFamily="34" charset="0"/>
                <a:cs typeface="Calibri" pitchFamily="34" charset="0"/>
              </a:rPr>
              <a:t>Các Preprocessor Directives phải được viết trên cùng một line.</a:t>
            </a:r>
          </a:p>
        </p:txBody>
      </p:sp>
      <p:pic>
        <p:nvPicPr>
          <p:cNvPr id="9" name="Picture 8" descr="A screenshot of a cell phone&#10;&#10;Description automatically generated">
            <a:extLst>
              <a:ext uri="{FF2B5EF4-FFF2-40B4-BE49-F238E27FC236}">
                <a16:creationId xmlns:a16="http://schemas.microsoft.com/office/drawing/2014/main" id="{1BD0D718-93E7-4F3D-A252-77CB2EBFAA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20933" y="2195872"/>
            <a:ext cx="4752551" cy="3077277"/>
          </a:xfrm>
          <a:prstGeom prst="rect">
            <a:avLst/>
          </a:prstGeom>
        </p:spPr>
      </p:pic>
    </p:spTree>
    <p:extLst>
      <p:ext uri="{BB962C8B-B14F-4D97-AF65-F5344CB8AC3E}">
        <p14:creationId xmlns:p14="http://schemas.microsoft.com/office/powerpoint/2010/main" val="1964888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Box 232">
            <a:extLst>
              <a:ext uri="{FF2B5EF4-FFF2-40B4-BE49-F238E27FC236}">
                <a16:creationId xmlns:a16="http://schemas.microsoft.com/office/drawing/2014/main" id="{C9679DFC-6DA2-D54F-8A45-778FCB0DCC92}"/>
              </a:ext>
            </a:extLst>
          </p:cNvPr>
          <p:cNvSpPr txBox="1"/>
          <p:nvPr/>
        </p:nvSpPr>
        <p:spPr>
          <a:xfrm>
            <a:off x="25021" y="613314"/>
            <a:ext cx="12192000" cy="923330"/>
          </a:xfrm>
          <a:prstGeom prst="rect">
            <a:avLst/>
          </a:prstGeom>
          <a:noFill/>
          <a:ln>
            <a:noFill/>
          </a:ln>
        </p:spPr>
        <p:txBody>
          <a:bodyPr wrap="square" rtlCol="0">
            <a:spAutoFit/>
          </a:bodyPr>
          <a:lstStyle/>
          <a:p>
            <a:pPr algn="ctr"/>
            <a:r>
              <a:rPr lang="en-US" sz="540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alibri" pitchFamily="34" charset="0"/>
                <a:ea typeface="Nunito Bold" charset="0"/>
                <a:cs typeface="Calibri" pitchFamily="34" charset="0"/>
              </a:rPr>
              <a:t>Định nghĩa Macro</a:t>
            </a:r>
            <a:endParaRPr lang="en-US" sz="5400"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alibri" pitchFamily="34" charset="0"/>
              <a:ea typeface="Nunito Bold" charset="0"/>
              <a:cs typeface="Calibri" pitchFamily="34" charset="0"/>
            </a:endParaRPr>
          </a:p>
        </p:txBody>
      </p:sp>
      <p:pic>
        <p:nvPicPr>
          <p:cNvPr id="1026"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669" y="5984008"/>
            <a:ext cx="728006" cy="74880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54175563-4AAC-47CF-B88E-A13A5423AFFF}"/>
              </a:ext>
            </a:extLst>
          </p:cNvPr>
          <p:cNvSpPr/>
          <p:nvPr/>
        </p:nvSpPr>
        <p:spPr>
          <a:xfrm>
            <a:off x="1473958" y="2005117"/>
            <a:ext cx="9294126" cy="2677656"/>
          </a:xfrm>
          <a:prstGeom prst="rect">
            <a:avLst/>
          </a:prstGeom>
        </p:spPr>
        <p:txBody>
          <a:bodyPr wrap="square">
            <a:spAutoFit/>
          </a:bodyPr>
          <a:lstStyle/>
          <a:p>
            <a:pPr algn="just"/>
            <a:r>
              <a:rPr lang="vi-VN" sz="2400">
                <a:solidFill>
                  <a:schemeClr val="tx2"/>
                </a:solidFill>
                <a:latin typeface="Calibri" pitchFamily="34" charset="0"/>
                <a:cs typeface="Calibri" pitchFamily="34" charset="0"/>
              </a:rPr>
              <a:t>Trong C ++, lệnh #define có thể được sử dụng để tạo macro. macro là một quy tắc định nghĩa cách chuyển văn bản code đầu vào nào đó thành văn bản code đầu ra theo ý mình muốn.</a:t>
            </a:r>
          </a:p>
          <a:p>
            <a:pPr algn="just"/>
            <a:endParaRPr lang="vi-VN" sz="2400">
              <a:solidFill>
                <a:schemeClr val="tx2"/>
              </a:solidFill>
              <a:latin typeface="Calibri" pitchFamily="34" charset="0"/>
              <a:cs typeface="Calibri" pitchFamily="34" charset="0"/>
            </a:endParaRPr>
          </a:p>
          <a:p>
            <a:pPr algn="just"/>
            <a:r>
              <a:rPr lang="vi-VN" sz="2400">
                <a:solidFill>
                  <a:schemeClr val="tx2"/>
                </a:solidFill>
                <a:latin typeface="Calibri" pitchFamily="34" charset="0"/>
                <a:cs typeface="Calibri" pitchFamily="34" charset="0"/>
              </a:rPr>
              <a:t>Có hai loại macro cơ bản: Macro giống như đối tượng và macro giống như hàm.</a:t>
            </a:r>
          </a:p>
          <a:p>
            <a:pPr algn="just"/>
            <a:endParaRPr lang="vi-VN" sz="2400">
              <a:solidFill>
                <a:schemeClr val="bg1"/>
              </a:solidFill>
              <a:latin typeface="Calibri" pitchFamily="34" charset="0"/>
              <a:cs typeface="Calibri" pitchFamily="34" charset="0"/>
            </a:endParaRPr>
          </a:p>
        </p:txBody>
      </p:sp>
      <p:sp>
        <p:nvSpPr>
          <p:cNvPr id="7" name="TextBox 6">
            <a:extLst>
              <a:ext uri="{FF2B5EF4-FFF2-40B4-BE49-F238E27FC236}">
                <a16:creationId xmlns:a16="http://schemas.microsoft.com/office/drawing/2014/main" id="{B509D57C-36CC-4D38-B580-A1CFB076E2A1}"/>
              </a:ext>
            </a:extLst>
          </p:cNvPr>
          <p:cNvSpPr txBox="1"/>
          <p:nvPr/>
        </p:nvSpPr>
        <p:spPr>
          <a:xfrm>
            <a:off x="8792064" y="5984008"/>
            <a:ext cx="3091993" cy="707886"/>
          </a:xfrm>
          <a:prstGeom prst="rect">
            <a:avLst/>
          </a:prstGeom>
          <a:noFill/>
        </p:spPr>
        <p:txBody>
          <a:bodyPr wrap="square" rtlCol="0">
            <a:spAutoFit/>
          </a:bodyPr>
          <a:lstStyle/>
          <a:p>
            <a:r>
              <a:rPr lang="vi-VN" sz="4000" b="1">
                <a:effectLst>
                  <a:outerShdw blurRad="38100" dist="38100" dir="2700000" algn="tl">
                    <a:srgbClr val="000000">
                      <a:alpha val="43137"/>
                    </a:srgbClr>
                  </a:outerShdw>
                </a:effectLst>
                <a:latin typeface="Calibri" pitchFamily="34" charset="0"/>
                <a:cs typeface="Calibri" pitchFamily="34" charset="0"/>
              </a:rPr>
              <a:t>(Demo C++)</a:t>
            </a:r>
          </a:p>
        </p:txBody>
      </p:sp>
    </p:spTree>
    <p:extLst>
      <p:ext uri="{BB962C8B-B14F-4D97-AF65-F5344CB8AC3E}">
        <p14:creationId xmlns:p14="http://schemas.microsoft.com/office/powerpoint/2010/main" val="3869168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Box 232">
            <a:extLst>
              <a:ext uri="{FF2B5EF4-FFF2-40B4-BE49-F238E27FC236}">
                <a16:creationId xmlns:a16="http://schemas.microsoft.com/office/drawing/2014/main" id="{C9679DFC-6DA2-D54F-8A45-778FCB0DCC92}"/>
              </a:ext>
            </a:extLst>
          </p:cNvPr>
          <p:cNvSpPr txBox="1"/>
          <p:nvPr/>
        </p:nvSpPr>
        <p:spPr>
          <a:xfrm>
            <a:off x="0" y="400863"/>
            <a:ext cx="12192000" cy="1938992"/>
          </a:xfrm>
          <a:prstGeom prst="rect">
            <a:avLst/>
          </a:prstGeom>
          <a:noFill/>
          <a:ln>
            <a:noFill/>
          </a:ln>
        </p:spPr>
        <p:txBody>
          <a:bodyPr wrap="square" rtlCol="0">
            <a:spAutoFit/>
          </a:bodyPr>
          <a:lstStyle/>
          <a:p>
            <a:pPr algn="ctr"/>
            <a:r>
              <a:rPr lang="vi-VN" sz="600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alibri" pitchFamily="34" charset="0"/>
                <a:ea typeface="Nunito Bold" charset="0"/>
                <a:cs typeface="Calibri" pitchFamily="34" charset="0"/>
              </a:rPr>
              <a:t>Ngữ cảnh để sử dụng </a:t>
            </a:r>
          </a:p>
          <a:p>
            <a:pPr algn="ctr"/>
            <a:r>
              <a:rPr lang="vi-VN" sz="600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alibri" pitchFamily="34" charset="0"/>
                <a:ea typeface="Nunito Bold" charset="0"/>
                <a:cs typeface="Calibri" pitchFamily="34" charset="0"/>
              </a:rPr>
              <a:t>Preprocessor Directives</a:t>
            </a:r>
            <a:endParaRPr lang="en-US" sz="6000"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alibri" pitchFamily="34" charset="0"/>
              <a:ea typeface="Nunito Bold" charset="0"/>
              <a:cs typeface="Calibri" pitchFamily="34" charset="0"/>
            </a:endParaRPr>
          </a:p>
        </p:txBody>
      </p:sp>
      <p:pic>
        <p:nvPicPr>
          <p:cNvPr id="1026"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669" y="30745"/>
            <a:ext cx="728006" cy="74880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14A48B46-0163-4EA1-8CE7-E34F87722836}"/>
              </a:ext>
            </a:extLst>
          </p:cNvPr>
          <p:cNvSpPr/>
          <p:nvPr/>
        </p:nvSpPr>
        <p:spPr>
          <a:xfrm>
            <a:off x="2476107" y="2781074"/>
            <a:ext cx="7239786" cy="2893100"/>
          </a:xfrm>
          <a:prstGeom prst="rect">
            <a:avLst/>
          </a:prstGeom>
        </p:spPr>
        <p:txBody>
          <a:bodyPr wrap="square">
            <a:spAutoFit/>
          </a:bodyPr>
          <a:lstStyle/>
          <a:p>
            <a:pPr algn="just"/>
            <a:r>
              <a:rPr lang="vi-VN" sz="2600">
                <a:solidFill>
                  <a:schemeClr val="tx2"/>
                </a:solidFill>
                <a:latin typeface="Calibri" pitchFamily="34" charset="0"/>
                <a:cs typeface="Calibri" pitchFamily="34" charset="0"/>
              </a:rPr>
              <a:t>Ví dụ ta viết một ứng dụng đơn giản để phân tích nội dung một trang HTML. Chức năng chính của ứng dụng này là lấy nội dụng html từ một trang web chỉ định và phân tích nội dụng dựa trên một số tiêu chí về SEO. Trong quá trình code, dĩ nhiên sẽ có nhu cầu DEBUG hay Unit test. Chúng ta gặp những khó khăng gì?</a:t>
            </a:r>
          </a:p>
        </p:txBody>
      </p:sp>
    </p:spTree>
    <p:extLst>
      <p:ext uri="{BB962C8B-B14F-4D97-AF65-F5344CB8AC3E}">
        <p14:creationId xmlns:p14="http://schemas.microsoft.com/office/powerpoint/2010/main" val="2817732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Box 232">
            <a:extLst>
              <a:ext uri="{FF2B5EF4-FFF2-40B4-BE49-F238E27FC236}">
                <a16:creationId xmlns:a16="http://schemas.microsoft.com/office/drawing/2014/main" id="{C9679DFC-6DA2-D54F-8A45-778FCB0DCC92}"/>
              </a:ext>
            </a:extLst>
          </p:cNvPr>
          <p:cNvSpPr txBox="1"/>
          <p:nvPr/>
        </p:nvSpPr>
        <p:spPr>
          <a:xfrm>
            <a:off x="1451728" y="147955"/>
            <a:ext cx="9187992" cy="1754326"/>
          </a:xfrm>
          <a:prstGeom prst="rect">
            <a:avLst/>
          </a:prstGeom>
          <a:noFill/>
          <a:ln>
            <a:noFill/>
          </a:ln>
        </p:spPr>
        <p:txBody>
          <a:bodyPr wrap="square" rtlCol="0">
            <a:spAutoFit/>
          </a:bodyPr>
          <a:lstStyle/>
          <a:p>
            <a:pPr algn="ctr"/>
            <a:r>
              <a:rPr lang="vi-VN" sz="540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a typeface="Nunito Bold" charset="0"/>
                <a:cs typeface="Abhaya Libre ExtraBold" panose="02000603000000000000" pitchFamily="2" charset="77"/>
              </a:rPr>
              <a:t>Ngữ cảnh để sử dụng preprocessor directives</a:t>
            </a:r>
            <a:endParaRPr lang="en-US" sz="5400"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a typeface="Nunito Bold" charset="0"/>
              <a:cs typeface="Abhaya Libre ExtraBold" panose="02000603000000000000" pitchFamily="2" charset="77"/>
            </a:endParaRPr>
          </a:p>
        </p:txBody>
      </p:sp>
      <p:pic>
        <p:nvPicPr>
          <p:cNvPr id="1026"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669" y="30745"/>
            <a:ext cx="728006" cy="74880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E03AAA85-FBBB-4C14-AC14-2553A75D7A54}"/>
              </a:ext>
            </a:extLst>
          </p:cNvPr>
          <p:cNvSpPr/>
          <p:nvPr/>
        </p:nvSpPr>
        <p:spPr>
          <a:xfrm>
            <a:off x="2073896" y="2810777"/>
            <a:ext cx="8484124" cy="2554545"/>
          </a:xfrm>
          <a:prstGeom prst="rect">
            <a:avLst/>
          </a:prstGeom>
        </p:spPr>
        <p:txBody>
          <a:bodyPr wrap="square">
            <a:spAutoFit/>
          </a:bodyPr>
          <a:lstStyle/>
          <a:p>
            <a:r>
              <a:rPr lang="vi-VN" sz="3200" b="1">
                <a:solidFill>
                  <a:schemeClr val="tx2"/>
                </a:solidFill>
              </a:rPr>
              <a:t>Phụ thuộc vào kết nối internet khi lấy data từ wensite online.</a:t>
            </a:r>
          </a:p>
          <a:p>
            <a:endParaRPr lang="vi-VN" sz="3200" b="1">
              <a:solidFill>
                <a:schemeClr val="tx2"/>
              </a:solidFill>
            </a:endParaRPr>
          </a:p>
          <a:p>
            <a:r>
              <a:rPr lang="vi-VN" sz="3200" b="1">
                <a:solidFill>
                  <a:schemeClr val="tx2"/>
                </a:solidFill>
              </a:rPr>
              <a:t>Mất nhiều thời gian cho việc tải data trong quá trình Unit test hay debug.</a:t>
            </a:r>
          </a:p>
        </p:txBody>
      </p:sp>
    </p:spTree>
    <p:extLst>
      <p:ext uri="{BB962C8B-B14F-4D97-AF65-F5344CB8AC3E}">
        <p14:creationId xmlns:p14="http://schemas.microsoft.com/office/powerpoint/2010/main" val="23045743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Box 232">
            <a:extLst>
              <a:ext uri="{FF2B5EF4-FFF2-40B4-BE49-F238E27FC236}">
                <a16:creationId xmlns:a16="http://schemas.microsoft.com/office/drawing/2014/main" id="{C9679DFC-6DA2-D54F-8A45-778FCB0DCC92}"/>
              </a:ext>
            </a:extLst>
          </p:cNvPr>
          <p:cNvSpPr txBox="1"/>
          <p:nvPr/>
        </p:nvSpPr>
        <p:spPr>
          <a:xfrm>
            <a:off x="1451728" y="204716"/>
            <a:ext cx="9187992" cy="1938992"/>
          </a:xfrm>
          <a:prstGeom prst="rect">
            <a:avLst/>
          </a:prstGeom>
          <a:noFill/>
          <a:ln>
            <a:noFill/>
          </a:ln>
        </p:spPr>
        <p:txBody>
          <a:bodyPr wrap="square" rtlCol="0">
            <a:spAutoFit/>
          </a:bodyPr>
          <a:lstStyle/>
          <a:p>
            <a:pPr algn="ctr"/>
            <a:r>
              <a:rPr lang="vi-VN" sz="600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alibri" pitchFamily="34" charset="0"/>
                <a:ea typeface="Nunito Bold" charset="0"/>
                <a:cs typeface="Calibri" pitchFamily="34" charset="0"/>
              </a:rPr>
              <a:t>Ngữ cảnh để sử dụng Preprocessor Directives</a:t>
            </a:r>
            <a:endParaRPr lang="en-US" sz="6000"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alibri" pitchFamily="34" charset="0"/>
              <a:ea typeface="Nunito Bold" charset="0"/>
              <a:cs typeface="Calibri" pitchFamily="34" charset="0"/>
            </a:endParaRPr>
          </a:p>
        </p:txBody>
      </p:sp>
      <p:pic>
        <p:nvPicPr>
          <p:cNvPr id="1026" name="Picture 2" descr="https://scontent.xx.fbcdn.net/v/t1.15752-0/p280x280/94094377_546674739573390_41836327242563584_n.png?_nc_cat=109&amp;_nc_sid=b96e70&amp;_nc_ohc=W1PCq-Y1UYgAX-4oXyj&amp;_nc_ad=z-m&amp;_nc_cid=0&amp;_nc_zor=9&amp;_nc_ht=scontent.xx&amp;oh=441e9e06b418e2c56ee7dee31da44e84&amp;oe=5EE5BEF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63890" y="5949443"/>
            <a:ext cx="728006" cy="74880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03368FFB-368E-46F5-BC62-9FBB61A3E013}"/>
              </a:ext>
            </a:extLst>
          </p:cNvPr>
          <p:cNvSpPr/>
          <p:nvPr/>
        </p:nvSpPr>
        <p:spPr>
          <a:xfrm>
            <a:off x="1767526" y="2410013"/>
            <a:ext cx="8556396" cy="3539430"/>
          </a:xfrm>
          <a:prstGeom prst="rect">
            <a:avLst/>
          </a:prstGeom>
        </p:spPr>
        <p:txBody>
          <a:bodyPr wrap="square">
            <a:spAutoFit/>
          </a:bodyPr>
          <a:lstStyle/>
          <a:p>
            <a:r>
              <a:rPr lang="vi-VN" sz="2800" b="1">
                <a:solidFill>
                  <a:srgbClr val="002060"/>
                </a:solidFill>
                <a:latin typeface="Calibri" pitchFamily="34" charset="0"/>
                <a:cs typeface="Calibri" pitchFamily="34" charset="0"/>
              </a:rPr>
              <a:t>Hướng giải quyết: </a:t>
            </a:r>
          </a:p>
          <a:p>
            <a:r>
              <a:rPr lang="vi-VN" sz="2800" b="1">
                <a:solidFill>
                  <a:schemeClr val="bg1"/>
                </a:solidFill>
                <a:latin typeface="Calibri" pitchFamily="34" charset="0"/>
                <a:cs typeface="Calibri" pitchFamily="34" charset="0"/>
              </a:rPr>
              <a:t>	</a:t>
            </a:r>
            <a:r>
              <a:rPr lang="vi-VN" sz="2800">
                <a:solidFill>
                  <a:schemeClr val="tx1">
                    <a:lumMod val="90000"/>
                  </a:schemeClr>
                </a:solidFill>
                <a:latin typeface="Calibri" pitchFamily="34" charset="0"/>
                <a:cs typeface="Calibri" pitchFamily="34" charset="0"/>
              </a:rPr>
              <a:t>Khi debug hay unit test, nội dụng cần phân tích sẽ chỉ là đọc từ một tập tin html hay từ local website là đủ. Khi thật sự là sản phẩm cuối cùng tôi mới có nhu cầu lấy data từ internet. </a:t>
            </a:r>
          </a:p>
          <a:p>
            <a:r>
              <a:rPr lang="vi-VN" sz="2800">
                <a:solidFill>
                  <a:schemeClr val="tx1">
                    <a:lumMod val="90000"/>
                  </a:schemeClr>
                </a:solidFill>
                <a:latin typeface="Calibri" pitchFamily="34" charset="0"/>
                <a:cs typeface="Calibri" pitchFamily="34" charset="0"/>
              </a:rPr>
              <a:t>Để làm được yêu cầu trên chúng ta sẽ nghĩ đến việc sử dụng preprocessor directives. </a:t>
            </a:r>
          </a:p>
          <a:p>
            <a:r>
              <a:rPr lang="vi-VN" sz="2800">
                <a:solidFill>
                  <a:srgbClr val="0070C0"/>
                </a:solidFill>
                <a:latin typeface="Calibri" pitchFamily="34" charset="0"/>
                <a:cs typeface="Calibri" pitchFamily="34" charset="0"/>
              </a:rPr>
              <a:t>	#if DEBUG</a:t>
            </a:r>
          </a:p>
        </p:txBody>
      </p:sp>
    </p:spTree>
    <p:extLst>
      <p:ext uri="{BB962C8B-B14F-4D97-AF65-F5344CB8AC3E}">
        <p14:creationId xmlns:p14="http://schemas.microsoft.com/office/powerpoint/2010/main" val="409161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50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PTIFY - Evelyn - Light">
      <a:dk1>
        <a:srgbClr val="F5F5F5"/>
      </a:dk1>
      <a:lt1>
        <a:srgbClr val="404040"/>
      </a:lt1>
      <a:dk2>
        <a:srgbClr val="FFFFFF"/>
      </a:dk2>
      <a:lt2>
        <a:srgbClr val="FFFFFF"/>
      </a:lt2>
      <a:accent1>
        <a:srgbClr val="FFFFFF"/>
      </a:accent1>
      <a:accent2>
        <a:srgbClr val="FBFBFB"/>
      </a:accent2>
      <a:accent3>
        <a:srgbClr val="F6F6F6"/>
      </a:accent3>
      <a:accent4>
        <a:srgbClr val="F3F3F3"/>
      </a:accent4>
      <a:accent5>
        <a:srgbClr val="ECECEC"/>
      </a:accent5>
      <a:accent6>
        <a:srgbClr val="E8E8E8"/>
      </a:accent6>
      <a:hlink>
        <a:srgbClr val="FFFFFF"/>
      </a:hlink>
      <a:folHlink>
        <a:srgbClr val="EDEDED"/>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4109</TotalTime>
  <Words>2654</Words>
  <Application>Microsoft Office PowerPoint</Application>
  <PresentationFormat>Widescreen</PresentationFormat>
  <Paragraphs>172</Paragraphs>
  <Slides>27</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Abril Fatface</vt:lpstr>
      <vt:lpstr>Arial</vt:lpstr>
      <vt:lpstr>BlinkMacSystemFont</vt:lpstr>
      <vt:lpstr>Calibri</vt:lpstr>
      <vt:lpstr>Calibri Light</vt:lpstr>
      <vt:lpstr>Encode Sans Light</vt:lpstr>
      <vt:lpstr>Roboto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Jetfabrik Design</dc:creator>
  <cp:lastModifiedBy>Quy Thanh</cp:lastModifiedBy>
  <cp:revision>377</cp:revision>
  <dcterms:created xsi:type="dcterms:W3CDTF">2018-12-21T22:04:22Z</dcterms:created>
  <dcterms:modified xsi:type="dcterms:W3CDTF">2020-05-18T07:41:44Z</dcterms:modified>
</cp:coreProperties>
</file>